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65" r:id="rId4"/>
    <p:sldId id="278" r:id="rId5"/>
    <p:sldId id="279" r:id="rId6"/>
    <p:sldId id="262" r:id="rId7"/>
    <p:sldId id="257" r:id="rId8"/>
    <p:sldId id="276" r:id="rId9"/>
    <p:sldId id="272" r:id="rId10"/>
    <p:sldId id="283" r:id="rId11"/>
    <p:sldId id="295" r:id="rId12"/>
    <p:sldId id="258" r:id="rId13"/>
    <p:sldId id="263" r:id="rId14"/>
    <p:sldId id="284" r:id="rId15"/>
    <p:sldId id="289" r:id="rId16"/>
    <p:sldId id="274" r:id="rId17"/>
    <p:sldId id="290" r:id="rId18"/>
    <p:sldId id="266" r:id="rId19"/>
    <p:sldId id="268" r:id="rId20"/>
    <p:sldId id="269" r:id="rId21"/>
    <p:sldId id="271" r:id="rId22"/>
    <p:sldId id="292" r:id="rId23"/>
    <p:sldId id="264" r:id="rId24"/>
    <p:sldId id="293" r:id="rId25"/>
    <p:sldId id="270" r:id="rId26"/>
    <p:sldId id="282" r:id="rId27"/>
    <p:sldId id="294" r:id="rId28"/>
    <p:sldId id="280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87" autoAdjust="0"/>
  </p:normalViewPr>
  <p:slideViewPr>
    <p:cSldViewPr>
      <p:cViewPr varScale="1">
        <p:scale>
          <a:sx n="107" d="100"/>
          <a:sy n="107" d="100"/>
        </p:scale>
        <p:origin x="-84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B94F6-3D37-4CD3-8E48-CFB1310C9E00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0DC58-20FE-4A05-BC42-B4B8EDEE2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http://commons.wikimedia.org/wiki/File:Silos_sw.jpg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DC58-20FE-4A05-BC42-B4B8EDEE2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http://www.library.pitt.edu/zoom_faq.html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DC58-20FE-4A05-BC42-B4B8EDEE2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http://commons.wikimedia.org/wiki/File:06_Spiral_CFL_Bulb_2010-03-08_%28white_back%29.jpg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DC58-20FE-4A05-BC42-B4B8EDEE2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6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http://www.bloginity.com/blog/2010/09/07/google-logo-mystery-meaning-google-homepage-balls-september7/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DC58-20FE-4A05-BC42-B4B8EDEE24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http://www.serialssolutions.com/summon/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DC58-20FE-4A05-BC42-B4B8EDEE24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8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http://www.atariage.com/hack_page.html?SystemID=&amp;SoftwareHackID=156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DC58-20FE-4A05-BC42-B4B8EDEE24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http://www.cni.org/tfms/2010a.spring/Abstracts/PB-big-lewis.html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DC58-20FE-4A05-BC42-B4B8EDEE24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6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http://www.ted.com/talks/tim_berners_lee_on_the_next_web.html</a:t>
            </a:r>
          </a:p>
          <a:p>
            <a:r>
              <a:rPr lang="en-US" dirty="0" smtClean="0"/>
              <a:t>5:55 – 8:14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DC58-20FE-4A05-BC42-B4B8EDEE24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5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3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1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BE59-6A43-4AC2-BE01-FFE87FC3276C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0588-2178-44A8-BEFC-806BE731C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tim_berners_lee_on_the_next_web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8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22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Information Retrieval in Libraries: Silos and (Tentative) Solutions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Hickey</a:t>
            </a:r>
          </a:p>
          <a:p>
            <a:r>
              <a:rPr lang="en-US" dirty="0" smtClean="0"/>
              <a:t>15 Sept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Attrition and research integrity</a:t>
            </a:r>
          </a:p>
          <a:p>
            <a:r>
              <a:rPr lang="en-US" dirty="0"/>
              <a:t>I</a:t>
            </a:r>
            <a:r>
              <a:rPr lang="en-US" dirty="0" smtClean="0"/>
              <a:t>nterdisciplinary research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Discoverability of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Multimedia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Grey literature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What’s at Stake?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Attrition and research integrity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nterdisciplinary research</a:t>
            </a:r>
          </a:p>
          <a:p>
            <a:r>
              <a:rPr lang="en-US" dirty="0" smtClean="0"/>
              <a:t>Discoverability of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Multimedia</a:t>
            </a:r>
          </a:p>
          <a:p>
            <a:pPr lvl="1"/>
            <a:r>
              <a:rPr lang="en-US" dirty="0" smtClean="0"/>
              <a:t>Grey literature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What’s at Stake?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1162050"/>
            <a:ext cx="10937876" cy="87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Solutions: First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directories</a:t>
            </a:r>
          </a:p>
          <a:p>
            <a:r>
              <a:rPr lang="en-US" dirty="0" smtClean="0"/>
              <a:t>Federated search</a:t>
            </a:r>
          </a:p>
          <a:p>
            <a:r>
              <a:rPr lang="en-US" dirty="0" smtClean="0"/>
              <a:t>Link resolvers</a:t>
            </a:r>
          </a:p>
          <a:p>
            <a:r>
              <a:rPr lang="en-US" dirty="0" smtClean="0"/>
              <a:t>Metadata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t="23741" r="12896"/>
          <a:stretch/>
        </p:blipFill>
        <p:spPr bwMode="auto">
          <a:xfrm>
            <a:off x="685800" y="-1000587"/>
            <a:ext cx="8176334" cy="66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581" y="2038350"/>
            <a:ext cx="3200400" cy="1222771"/>
          </a:xfrm>
        </p:spPr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Solutions: First Attempts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Database directories</a:t>
            </a:r>
          </a:p>
          <a:p>
            <a:r>
              <a:rPr lang="en-US" dirty="0" smtClean="0"/>
              <a:t>Federated search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Link resolvers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Metadata standards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Resolvers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0" r="1480" b="39837"/>
          <a:stretch/>
        </p:blipFill>
        <p:spPr bwMode="auto">
          <a:xfrm>
            <a:off x="0" y="1123950"/>
            <a:ext cx="9144000" cy="37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781800" y="2647950"/>
            <a:ext cx="2209800" cy="838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1047749"/>
            <a:ext cx="5105400" cy="381623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Solutions: First Attempts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Database directories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Federated search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Link resolvers</a:t>
            </a:r>
          </a:p>
          <a:p>
            <a:r>
              <a:rPr lang="en-US" dirty="0" smtClean="0"/>
              <a:t>Metadata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Solutions: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index</a:t>
            </a:r>
          </a:p>
          <a:p>
            <a:endParaRPr lang="en-US" dirty="0" smtClean="0"/>
          </a:p>
          <a:p>
            <a:r>
              <a:rPr lang="en-US" dirty="0" smtClean="0"/>
              <a:t>Big Digital Machine</a:t>
            </a:r>
          </a:p>
          <a:p>
            <a:endParaRPr lang="en-US" dirty="0" smtClean="0"/>
          </a:p>
          <a:p>
            <a:r>
              <a:rPr lang="en-US" dirty="0" smtClean="0"/>
              <a:t>Linked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Index: Summon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9144000" cy="23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of Academic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rint and electronic indexes</a:t>
            </a:r>
          </a:p>
          <a:p>
            <a:r>
              <a:rPr lang="en-US" dirty="0" smtClean="0"/>
              <a:t>Libraries!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Networked databases</a:t>
            </a:r>
          </a:p>
          <a:p>
            <a:r>
              <a:rPr lang="en-US" dirty="0" smtClean="0"/>
              <a:t>Libraries?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1244" r="2410" b="11769"/>
          <a:stretch/>
        </p:blipFill>
        <p:spPr bwMode="auto">
          <a:xfrm>
            <a:off x="914400" y="2629642"/>
            <a:ext cx="2438400" cy="220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38263" r="25245" b="26634"/>
          <a:stretch/>
        </p:blipFill>
        <p:spPr bwMode="auto">
          <a:xfrm>
            <a:off x="4601592" y="2566424"/>
            <a:ext cx="4493581" cy="237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Summon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029200" cy="339447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rohibitively expensive</a:t>
            </a:r>
          </a:p>
          <a:p>
            <a:r>
              <a:rPr lang="en-US" dirty="0" smtClean="0"/>
              <a:t>Not designed with new needs in mind:</a:t>
            </a:r>
          </a:p>
          <a:p>
            <a:pPr lvl="1"/>
            <a:r>
              <a:rPr lang="en-US" dirty="0" smtClean="0"/>
              <a:t>Datasets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ultimedia</a:t>
            </a:r>
          </a:p>
          <a:p>
            <a:r>
              <a:rPr lang="en-US" dirty="0" smtClean="0"/>
              <a:t>Vendor-controlled / </a:t>
            </a:r>
            <a:r>
              <a:rPr lang="en-US" dirty="0" err="1" smtClean="0"/>
              <a:t>SaaS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1869" r="20116" b="10621"/>
          <a:stretch/>
        </p:blipFill>
        <p:spPr bwMode="auto">
          <a:xfrm>
            <a:off x="5486400" y="1276351"/>
            <a:ext cx="3054658" cy="279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6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51435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The Big Digital Machine “aims to provide for the production, distribution, management, and preservation of the full range of scholarly products[…] To date there have been a number of good systems developed to do parts of this work, but these developments are separate, small-scale and not integrated.”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4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/>
          <a:lstStyle/>
          <a:p>
            <a:r>
              <a:rPr lang="en-US" dirty="0" smtClean="0"/>
              <a:t>Or…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1450"/>
            <a:ext cx="9906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Digital Machine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Apply successful model to new “product”</a:t>
            </a:r>
          </a:p>
          <a:p>
            <a:r>
              <a:rPr lang="en-US" dirty="0" smtClean="0"/>
              <a:t>Take control of academic output / address the serials crisis directly</a:t>
            </a:r>
          </a:p>
          <a:p>
            <a:r>
              <a:rPr lang="en-US" dirty="0" smtClean="0"/>
              <a:t>Provide the elusive single entry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Untested business model</a:t>
            </a:r>
          </a:p>
          <a:p>
            <a:r>
              <a:rPr lang="en-US" dirty="0" smtClean="0"/>
              <a:t>Import of current publishing system:</a:t>
            </a:r>
          </a:p>
          <a:p>
            <a:pPr lvl="1"/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Peer Review / P&amp;T</a:t>
            </a:r>
            <a:endParaRPr lang="en-US" dirty="0"/>
          </a:p>
          <a:p>
            <a:r>
              <a:rPr lang="en-US" dirty="0" smtClean="0"/>
              <a:t>Deus ex </a:t>
            </a:r>
            <a:r>
              <a:rPr lang="en-US" dirty="0" err="1" smtClean="0"/>
              <a:t>machina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“of </a:t>
            </a:r>
            <a:r>
              <a:rPr lang="en-US" dirty="0" smtClean="0"/>
              <a:t>exposing, sharing, and connecting data via </a:t>
            </a:r>
            <a:r>
              <a:rPr lang="en-US" dirty="0" err="1" smtClean="0"/>
              <a:t>dereferenceable</a:t>
            </a:r>
            <a:r>
              <a:rPr lang="en-US" dirty="0" smtClean="0"/>
              <a:t> URIs on the Web”</a:t>
            </a:r>
          </a:p>
          <a:p>
            <a:r>
              <a:rPr lang="en-US" dirty="0" smtClean="0"/>
              <a:t>Conceptual offshoot of </a:t>
            </a:r>
            <a:r>
              <a:rPr lang="en-US" dirty="0" smtClean="0"/>
              <a:t>the </a:t>
            </a:r>
            <a:r>
              <a:rPr lang="en-US" dirty="0" smtClean="0"/>
              <a:t>Semantic </a:t>
            </a:r>
            <a:r>
              <a:rPr lang="en-US" dirty="0" smtClean="0"/>
              <a:t>Web</a:t>
            </a:r>
          </a:p>
          <a:p>
            <a:r>
              <a:rPr lang="en-US" dirty="0" smtClean="0"/>
              <a:t>Effectively untested in the academic publishing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b="9401"/>
          <a:stretch/>
        </p:blipFill>
        <p:spPr bwMode="auto">
          <a:xfrm>
            <a:off x="-1253846" y="0"/>
            <a:ext cx="11582121" cy="718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Tim Berners-Lee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URIs as names for </a:t>
            </a:r>
            <a:r>
              <a:rPr lang="en-US" dirty="0" smtClean="0"/>
              <a:t>things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HTTP URIs so that people can look up those </a:t>
            </a:r>
            <a:r>
              <a:rPr lang="en-US" dirty="0" smtClean="0"/>
              <a:t>names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someone looks up a URI, provide useful information, using the standards (RDF/XML, SPARQL</a:t>
            </a:r>
            <a:r>
              <a:rPr lang="en-US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 links to other URIs so that they can discover more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Comments &amp;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dhickey@psu.edu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User-Centered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-457200">
              <a:buNone/>
            </a:pPr>
            <a:r>
              <a:rPr lang="en-US" b="1" dirty="0" smtClean="0"/>
              <a:t>Knowing which databases to use: </a:t>
            </a:r>
          </a:p>
          <a:p>
            <a:pPr marL="0" indent="-457200">
              <a:buNone/>
            </a:pPr>
            <a:r>
              <a:rPr lang="en-US" dirty="0" smtClean="0"/>
              <a:t>We offer hundreds of different databases and tens of thousands of different </a:t>
            </a:r>
            <a:r>
              <a:rPr lang="en-US" dirty="0" err="1" smtClean="0"/>
              <a:t>ejournals</a:t>
            </a:r>
            <a:r>
              <a:rPr lang="en-US" dirty="0" smtClean="0"/>
              <a:t>. Does the user know which of these are the best for their research?</a:t>
            </a:r>
          </a:p>
          <a:p>
            <a:pPr marL="0" indent="-457200">
              <a:buNone/>
            </a:pPr>
            <a:endParaRPr lang="en-US" b="1" dirty="0"/>
          </a:p>
          <a:p>
            <a:pPr marL="0" indent="-457200">
              <a:buNone/>
            </a:pPr>
            <a:r>
              <a:rPr lang="en-US" b="1" dirty="0" smtClean="0"/>
              <a:t>Duplication of effort:</a:t>
            </a:r>
          </a:p>
          <a:p>
            <a:pPr marL="0" indent="-457200">
              <a:buNone/>
            </a:pPr>
            <a:r>
              <a:rPr lang="en-US" dirty="0" smtClean="0"/>
              <a:t>Even if the user knows which database to search, she still has to perform the same search in every database that's relevant to her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500+ Databases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Vastly different content</a:t>
            </a:r>
          </a:p>
          <a:p>
            <a:r>
              <a:rPr lang="en-US" dirty="0" smtClean="0"/>
              <a:t>Vendor-side legacy systems</a:t>
            </a:r>
          </a:p>
          <a:p>
            <a:r>
              <a:rPr lang="en-US" dirty="0" smtClean="0"/>
              <a:t>Competing metadata standards</a:t>
            </a:r>
          </a:p>
          <a:p>
            <a:r>
              <a:rPr lang="en-US" dirty="0"/>
              <a:t>L</a:t>
            </a:r>
            <a:r>
              <a:rPr lang="en-US" dirty="0" smtClean="0"/>
              <a:t>icense agreements and copyright restrictions</a:t>
            </a:r>
          </a:p>
        </p:txBody>
      </p:sp>
    </p:spTree>
    <p:extLst>
      <p:ext uri="{BB962C8B-B14F-4D97-AF65-F5344CB8AC3E}">
        <p14:creationId xmlns:p14="http://schemas.microsoft.com/office/powerpoint/2010/main" val="24705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940"/>
          <a:stretch/>
        </p:blipFill>
        <p:spPr bwMode="auto">
          <a:xfrm>
            <a:off x="-533400" y="-2314482"/>
            <a:ext cx="11064240" cy="77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772400" cy="1102519"/>
          </a:xfrm>
        </p:spPr>
        <p:txBody>
          <a:bodyPr/>
          <a:lstStyle/>
          <a:p>
            <a:r>
              <a:rPr lang="en-US" dirty="0" smtClean="0"/>
              <a:t>THE ECONOMIST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5143499"/>
          </a:xfrm>
        </p:spPr>
        <p:txBody>
          <a:bodyPr>
            <a:normAutofit/>
          </a:bodyPr>
          <a:lstStyle/>
          <a:p>
            <a:r>
              <a:rPr lang="en-US" dirty="0" smtClean="0"/>
              <a:t>Libraries are trying to meet the needs of 21</a:t>
            </a:r>
            <a:r>
              <a:rPr lang="en-US" baseline="30000" dirty="0" smtClean="0"/>
              <a:t>st</a:t>
            </a:r>
            <a:r>
              <a:rPr lang="en-US" dirty="0" smtClean="0"/>
              <a:t> Century researchers with late 20</a:t>
            </a:r>
            <a:r>
              <a:rPr lang="en-US" baseline="30000" dirty="0" smtClean="0"/>
              <a:t>th</a:t>
            </a:r>
            <a:r>
              <a:rPr lang="en-US" dirty="0" smtClean="0"/>
              <a:t> Century technology.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at stake?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Attrition and research integrity</a:t>
            </a:r>
          </a:p>
          <a:p>
            <a:r>
              <a:rPr lang="en-US" dirty="0"/>
              <a:t>I</a:t>
            </a:r>
            <a:r>
              <a:rPr lang="en-US" dirty="0" smtClean="0"/>
              <a:t>nterdisciplinary research</a:t>
            </a:r>
          </a:p>
          <a:p>
            <a:r>
              <a:rPr lang="en-US" dirty="0" smtClean="0"/>
              <a:t>Discoverability of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Multimedia</a:t>
            </a:r>
          </a:p>
          <a:p>
            <a:pPr lvl="1"/>
            <a:r>
              <a:rPr lang="en-US" dirty="0" smtClean="0"/>
              <a:t>Grey literature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at Stake?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(Elephant in the room)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6350"/>
            <a:ext cx="6644332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501</Words>
  <Application>Microsoft Office PowerPoint</Application>
  <PresentationFormat>On-screen Show (16:9)</PresentationFormat>
  <Paragraphs>119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Information Retrieval in Libraries: Silos and (Tentative) Solutions </vt:lpstr>
      <vt:lpstr>IR of Academic Information</vt:lpstr>
      <vt:lpstr>User-Centered Perspective</vt:lpstr>
      <vt:lpstr>500+ Databases with…</vt:lpstr>
      <vt:lpstr>THE ECONOMIST</vt:lpstr>
      <vt:lpstr>Libraries are trying to meet the needs of 21st Century researchers with late 20th Century technology.</vt:lpstr>
      <vt:lpstr>What’s at stake?</vt:lpstr>
      <vt:lpstr>What’s at Stake?</vt:lpstr>
      <vt:lpstr>(Elephant in the room)</vt:lpstr>
      <vt:lpstr>What’s at Stake?</vt:lpstr>
      <vt:lpstr>What’s at Stake?</vt:lpstr>
      <vt:lpstr>PowerPoint Presentation</vt:lpstr>
      <vt:lpstr>Solutions: First Attempts</vt:lpstr>
      <vt:lpstr>Directories</vt:lpstr>
      <vt:lpstr>Solutions: First Attempts</vt:lpstr>
      <vt:lpstr>Link Resolvers</vt:lpstr>
      <vt:lpstr>Solutions: First Attempts</vt:lpstr>
      <vt:lpstr>Solutions: 2010</vt:lpstr>
      <vt:lpstr>Deep Index: Summon</vt:lpstr>
      <vt:lpstr>Summon Pitfalls</vt:lpstr>
      <vt:lpstr>The Big Digital Machine “aims to provide for the production, distribution, management, and preservation of the full range of scholarly products[…] To date there have been a number of good systems developed to do parts of this work, but these developments are separate, small-scale and not integrated.”</vt:lpstr>
      <vt:lpstr>Or…</vt:lpstr>
      <vt:lpstr>PowerPoint Presentation</vt:lpstr>
      <vt:lpstr>Big Digital Machine</vt:lpstr>
      <vt:lpstr>Linked Data</vt:lpstr>
      <vt:lpstr>PowerPoint Presentation</vt:lpstr>
      <vt:lpstr>Linked Data</vt:lpstr>
      <vt:lpstr>Comments &amp; Questions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Retrieval in Libraries: Silos and (Tentative) Solutions</dc:title>
  <dc:creator>duh20</dc:creator>
  <cp:lastModifiedBy>duh20</cp:lastModifiedBy>
  <cp:revision>28</cp:revision>
  <dcterms:created xsi:type="dcterms:W3CDTF">2010-09-15T12:19:37Z</dcterms:created>
  <dcterms:modified xsi:type="dcterms:W3CDTF">2010-09-15T15:23:00Z</dcterms:modified>
</cp:coreProperties>
</file>