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g" ContentType="image/jpeg"/>
  <Default Extension="rels" ContentType="application/vnd.openxmlformats-package.relationships+xml"/>
  <Default Extension="emf" ContentType="image/x-emf"/>
  <Default Extension="mp4" ContentType="video/unknown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58" r:id="rId4"/>
    <p:sldId id="260" r:id="rId5"/>
    <p:sldId id="259" r:id="rId6"/>
    <p:sldId id="272" r:id="rId7"/>
    <p:sldId id="294" r:id="rId8"/>
    <p:sldId id="262" r:id="rId9"/>
    <p:sldId id="264" r:id="rId10"/>
    <p:sldId id="265" r:id="rId11"/>
    <p:sldId id="267" r:id="rId12"/>
    <p:sldId id="293" r:id="rId13"/>
    <p:sldId id="277" r:id="rId14"/>
    <p:sldId id="278" r:id="rId15"/>
    <p:sldId id="279" r:id="rId16"/>
    <p:sldId id="280" r:id="rId17"/>
    <p:sldId id="283" r:id="rId18"/>
    <p:sldId id="284" r:id="rId19"/>
    <p:sldId id="285" r:id="rId20"/>
    <p:sldId id="287" r:id="rId21"/>
    <p:sldId id="286" r:id="rId22"/>
    <p:sldId id="288" r:id="rId23"/>
    <p:sldId id="295" r:id="rId24"/>
    <p:sldId id="291" r:id="rId25"/>
    <p:sldId id="292" r:id="rId26"/>
    <p:sldId id="289" r:id="rId27"/>
    <p:sldId id="290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77" autoAdjust="0"/>
  </p:normalViewPr>
  <p:slideViewPr>
    <p:cSldViewPr snapToObjects="1">
      <p:cViewPr varScale="1">
        <p:scale>
          <a:sx n="83" d="100"/>
          <a:sy n="83" d="100"/>
        </p:scale>
        <p:origin x="-21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72E1D-57A8-5E49-B742-8AE5C0A67AE7}" type="datetimeFigureOut">
              <a:rPr lang="en-US" smtClean="0"/>
              <a:pPr/>
              <a:t>3/14/14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1E694-5999-4941-894A-DDE07F3B76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821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DCF4D-BA0F-2645-A17B-64ADFC132FC6}" type="datetimeFigureOut">
              <a:rPr lang="en-US" smtClean="0"/>
              <a:pPr/>
              <a:t>3/14/14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68D1A-DF38-FC4D-8EB1-2B9D489EF7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97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68D1A-DF38-FC4D-8EB1-2B9D489EF7E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06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local sequence alignment to find local</a:t>
            </a:r>
            <a:r>
              <a:rPr lang="en-US" baseline="0" dirty="0" smtClean="0"/>
              <a:t> following intervals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68D1A-DF38-FC4D-8EB1-2B9D489EF7E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57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68D1A-DF38-FC4D-8EB1-2B9D489EF7E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8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6370-7B8B-7444-8F33-CE29704133EA}" type="datetime1">
              <a:rPr lang="en-US" smtClean="0"/>
              <a:t>3/14/14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Zhenhui Jessie Li, Penn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04C1-C16A-AB49-B3DF-0393549038E4}" type="datetime1">
              <a:rPr lang="en-US" smtClean="0"/>
              <a:t>3/14/14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Zhenhui Jessie Li, Penn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419600" y="0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 smtClean="0"/>
              <a:t>Zhenhui Jessie Li, Penn State University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0" y="0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0" i="0" u="none" strike="noStrike" kern="1200" baseline="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Mining Following Relationships in Movement Data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6D9B-0CA7-FA43-A57A-A5E0C4090F99}" type="datetime1">
              <a:rPr lang="en-US" smtClean="0"/>
              <a:t>3/14/14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Zhenhui Jessie Li, Penn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419600" y="0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i="0" u="none" strike="noStrike" kern="1200" baseline="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Mining Following Relationships in Movement Data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9D19-3A55-3142-B6BD-9623F0C1ACD2}" type="datetime1">
              <a:rPr lang="en-US" smtClean="0"/>
              <a:t>3/14/14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Zhenhui Jessie Li, Penn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4419600" y="0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i="0" u="none" strike="noStrike" kern="1200" baseline="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Mining Following Relationships in Movement Data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DDD0B-E522-DC4F-B6A9-BACE8326D419}" type="datetime1">
              <a:rPr lang="en-US" smtClean="0"/>
              <a:t>3/14/14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Zhenhui Jessie Li, Penn State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4419600" y="0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i="0" u="none" strike="noStrike" kern="1200" baseline="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Mining Following Relationships in Movement Data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93837"/>
            <a:ext cx="82296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BDF31-BED9-6F43-98CE-6000B7210D23}" type="datetime1">
              <a:rPr lang="en-US" smtClean="0"/>
              <a:t>3/14/14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Zhenhui Jessie Li, Penn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CC6E6-65F9-D34F-9F68-BDC579EEB9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4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hyperlink" Target="http://faculty.ist.psu.edu/jessieli/icdm13/following.html" TargetMode="External"/><Relationship Id="rId10" Type="http://schemas.openxmlformats.org/officeDocument/2006/relationships/image" Target="../media/image3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microsoft.com/office/2007/relationships/hdphoto" Target="../media/hdphoto1.wdp"/><Relationship Id="rId7" Type="http://schemas.openxmlformats.org/officeDocument/2006/relationships/image" Target="../media/image6.png"/><Relationship Id="rId8" Type="http://schemas.openxmlformats.org/officeDocument/2006/relationships/image" Target="../media/image7.gif"/><Relationship Id="rId9" Type="http://schemas.openxmlformats.org/officeDocument/2006/relationships/image" Target="../media/image8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676400"/>
            <a:ext cx="8153400" cy="1470025"/>
          </a:xfrm>
        </p:spPr>
        <p:txBody>
          <a:bodyPr>
            <a:noAutofit/>
          </a:bodyPr>
          <a:lstStyle/>
          <a:p>
            <a:r>
              <a:rPr lang="en-US" sz="3600" dirty="0" smtClean="0"/>
              <a:t>Mining Following Relationships in Movement </a:t>
            </a:r>
            <a:r>
              <a:rPr lang="en-US" altLang="zh-CN" sz="3600" dirty="0" smtClean="0"/>
              <a:t>Data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48100"/>
            <a:ext cx="3886200" cy="9906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Zhenhui </a:t>
            </a:r>
            <a:r>
              <a:rPr lang="en-US" dirty="0" smtClean="0">
                <a:solidFill>
                  <a:schemeClr val="tx1"/>
                </a:solidFill>
              </a:rPr>
              <a:t>Jessie Li, </a:t>
            </a:r>
            <a:r>
              <a:rPr lang="en-US" dirty="0" err="1" smtClean="0">
                <a:solidFill>
                  <a:schemeClr val="tx1"/>
                </a:solidFill>
              </a:rPr>
              <a:t>Fei</a:t>
            </a:r>
            <a:r>
              <a:rPr lang="en-US" dirty="0" smtClean="0">
                <a:solidFill>
                  <a:schemeClr val="tx1"/>
                </a:solidFill>
              </a:rPr>
              <a:t> Wu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Pennsylvania State University			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0" y="5105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ICDM Conference</a:t>
            </a:r>
          </a:p>
          <a:p>
            <a:pPr algn="ctr"/>
            <a:r>
              <a:rPr lang="en-US" dirty="0" smtClean="0"/>
              <a:t>Dallas, Texas</a:t>
            </a:r>
          </a:p>
          <a:p>
            <a:pPr algn="ctr"/>
            <a:r>
              <a:rPr lang="en-US" dirty="0" smtClean="0"/>
              <a:t>December 8, 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273" y="76200"/>
            <a:ext cx="1876727" cy="1395426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5181600" y="3757432"/>
            <a:ext cx="32004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rgbClr val="000000"/>
                </a:solidFill>
              </a:rPr>
              <a:t>Margaret </a:t>
            </a:r>
            <a:r>
              <a:rPr lang="en-US" sz="2200" dirty="0" err="1" smtClean="0">
                <a:solidFill>
                  <a:srgbClr val="000000"/>
                </a:solidFill>
              </a:rPr>
              <a:t>Crofoot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UC Davis</a:t>
            </a:r>
          </a:p>
        </p:txBody>
      </p:sp>
    </p:spTree>
  </p:cSld>
  <p:clrMapOvr>
    <a:masterClrMapping/>
  </p:clrMapOvr>
  <p:transition xmlns:p14="http://schemas.microsoft.com/office/powerpoint/2010/main" advTm="482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Local Minimizer to Differentiate “Following” from “Moving Together”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1564524"/>
            <a:ext cx="4648200" cy="2406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800" y="341882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 green line indicates local minimizer 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92" y="4355265"/>
            <a:ext cx="4648200" cy="13299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4367" y="4115535"/>
            <a:ext cx="42242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if sj is the local minimizer for r</a:t>
            </a:r>
            <a:r>
              <a:rPr lang="en-US" sz="2400" baseline="-25000" dirty="0" smtClean="0"/>
              <a:t>i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j &lt; i, f(i) = 1(</a:t>
            </a:r>
            <a:r>
              <a:rPr lang="en-US" sz="2400" dirty="0" smtClean="0">
                <a:solidFill>
                  <a:srgbClr val="FF0000"/>
                </a:solidFill>
              </a:rPr>
              <a:t>ri follows sj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j ≥ i, f(i) = 0 (</a:t>
            </a:r>
            <a:r>
              <a:rPr lang="en-US" sz="2400" dirty="0" smtClean="0">
                <a:solidFill>
                  <a:srgbClr val="FF0000"/>
                </a:solidFill>
              </a:rPr>
              <a:t>ri not follow sj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if ri has no local minimizer, f(i)=x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381000" y="158039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</a:rPr>
              <a:t>sj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is the </a:t>
            </a:r>
            <a:r>
              <a:rPr lang="en-US" sz="2400" dirty="0">
                <a:solidFill>
                  <a:srgbClr val="FF0000"/>
                </a:solidFill>
              </a:rPr>
              <a:t>Local Minimizer </a:t>
            </a:r>
            <a:r>
              <a:rPr lang="en-US" sz="2400" dirty="0">
                <a:solidFill>
                  <a:srgbClr val="000000"/>
                </a:solidFill>
              </a:rPr>
              <a:t>to </a:t>
            </a:r>
            <a:r>
              <a:rPr lang="en-US" sz="2400" dirty="0" err="1" smtClean="0">
                <a:solidFill>
                  <a:srgbClr val="000000"/>
                </a:solidFill>
              </a:rPr>
              <a:t>ri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(1) </a:t>
            </a:r>
            <a:r>
              <a:rPr lang="en-US" sz="2400" dirty="0" err="1" smtClean="0">
                <a:solidFill>
                  <a:srgbClr val="000000"/>
                </a:solidFill>
              </a:rPr>
              <a:t>sj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dirty="0" smtClean="0">
                <a:solidFill>
                  <a:srgbClr val="000000"/>
                </a:solidFill>
              </a:rPr>
              <a:t>j in [</a:t>
            </a:r>
            <a:r>
              <a:rPr lang="en-US" sz="2400" dirty="0">
                <a:solidFill>
                  <a:srgbClr val="000000"/>
                </a:solidFill>
              </a:rPr>
              <a:t>i-l</a:t>
            </a:r>
            <a:r>
              <a:rPr lang="en-US" sz="2400" baseline="-25000" dirty="0">
                <a:solidFill>
                  <a:srgbClr val="000000"/>
                </a:solidFill>
              </a:rPr>
              <a:t>max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i+l</a:t>
            </a:r>
            <a:r>
              <a:rPr lang="en-US" sz="2400" baseline="-25000" dirty="0" err="1">
                <a:solidFill>
                  <a:srgbClr val="000000"/>
                </a:solidFill>
              </a:rPr>
              <a:t>max</a:t>
            </a:r>
            <a:r>
              <a:rPr lang="en-US" sz="2400" dirty="0">
                <a:solidFill>
                  <a:srgbClr val="000000"/>
                </a:solidFill>
              </a:rPr>
              <a:t>]) is the closest point to </a:t>
            </a:r>
            <a:r>
              <a:rPr lang="en-US" sz="2400" dirty="0" err="1" smtClean="0">
                <a:solidFill>
                  <a:srgbClr val="000000"/>
                </a:solidFill>
              </a:rPr>
              <a:t>ri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(2) dist</a:t>
            </a:r>
            <a:r>
              <a:rPr lang="en-US" sz="2400" dirty="0">
                <a:solidFill>
                  <a:srgbClr val="000000"/>
                </a:solidFill>
              </a:rPr>
              <a:t>(ri, sj) ≤ d</a:t>
            </a:r>
            <a:r>
              <a:rPr lang="en-US" sz="2400" baseline="-25000" dirty="0">
                <a:solidFill>
                  <a:srgbClr val="000000"/>
                </a:solidFill>
              </a:rPr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295014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</a:t>
            </a:r>
            <a:r>
              <a:rPr lang="en-US" dirty="0"/>
              <a:t>Following Time Interval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27" y="1546799"/>
            <a:ext cx="4648200" cy="1329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0686" y="1546799"/>
            <a:ext cx="35702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if sj is the local minimizer for ri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j &lt; i, f(i) = 1(</a:t>
            </a:r>
            <a:r>
              <a:rPr lang="en-US" sz="2000" dirty="0" smtClean="0">
                <a:solidFill>
                  <a:srgbClr val="FF0000"/>
                </a:solidFill>
              </a:rPr>
              <a:t>ri follows sj</a:t>
            </a:r>
            <a:r>
              <a:rPr lang="en-US" sz="20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j ≥ i, f(i) = 0 (</a:t>
            </a:r>
            <a:r>
              <a:rPr lang="en-US" sz="2000" dirty="0" smtClean="0">
                <a:solidFill>
                  <a:srgbClr val="FF0000"/>
                </a:solidFill>
              </a:rPr>
              <a:t>ri not follow sj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if ri has no local minimizer, f(i)=x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097085"/>
            <a:ext cx="840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Significant</a:t>
            </a:r>
            <a:r>
              <a:rPr lang="en-US" dirty="0" smtClean="0"/>
              <a:t> following time interval </a:t>
            </a:r>
            <a:r>
              <a:rPr lang="en-US" dirty="0" smtClean="0">
                <a:latin typeface="Times"/>
                <a:cs typeface="Times"/>
              </a:rPr>
              <a:t>I</a:t>
            </a:r>
            <a:r>
              <a:rPr lang="en-US" dirty="0"/>
              <a:t> </a:t>
            </a:r>
            <a:r>
              <a:rPr lang="en-US" dirty="0" smtClean="0"/>
              <a:t>should have higher following frequency than </a:t>
            </a:r>
            <a:r>
              <a:rPr lang="en-US" dirty="0" smtClean="0">
                <a:solidFill>
                  <a:srgbClr val="FF0000"/>
                </a:solidFill>
              </a:rPr>
              <a:t>expected</a:t>
            </a:r>
            <a:endParaRPr lang="en-US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545" y="3500119"/>
            <a:ext cx="1498055" cy="5165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3930134"/>
            <a:ext cx="2980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following frequency: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795" y="4285971"/>
            <a:ext cx="1755006" cy="2694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4648200"/>
            <a:ext cx="838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If R and S are moving together, we expect half following (1s) and half non-following (0s)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5595244"/>
            <a:ext cx="2590800" cy="2738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5191729"/>
            <a:ext cx="659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score (</a:t>
            </a:r>
            <a:r>
              <a:rPr lang="en-US" dirty="0" smtClean="0">
                <a:solidFill>
                  <a:srgbClr val="FF0000"/>
                </a:solidFill>
              </a:rPr>
              <a:t>difference</a:t>
            </a:r>
            <a:r>
              <a:rPr lang="en-US" dirty="0" smtClean="0"/>
              <a:t> between actual and expected frequency):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5241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950965"/>
            <a:ext cx="6212170" cy="3490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Significant Following Time Interval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67000" y="5008365"/>
            <a:ext cx="1828800" cy="1432859"/>
          </a:xfrm>
          <a:prstGeom prst="ellipse">
            <a:avLst/>
          </a:prstGeom>
          <a:solidFill>
            <a:srgbClr val="FFFF00">
              <a:alpha val="15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1" y="3345757"/>
            <a:ext cx="38861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 follows S from r3 to r11 and  then moves together with S from r12 to r14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21035"/>
            <a:ext cx="4648200" cy="13299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209800"/>
            <a:ext cx="3898900" cy="6484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9200" y="1621035"/>
            <a:ext cx="3685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Interval with maximal score: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8083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Experiments: Method for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058" y="1447800"/>
            <a:ext cx="3416371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144" y="2561202"/>
            <a:ext cx="3162300" cy="3281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58386" y="3814004"/>
            <a:ext cx="3720745" cy="2907471"/>
            <a:chOff x="158386" y="3633747"/>
            <a:chExt cx="3720745" cy="290747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15178" t="33017" r="36721" b="26849"/>
            <a:stretch/>
          </p:blipFill>
          <p:spPr>
            <a:xfrm>
              <a:off x="990600" y="3983737"/>
              <a:ext cx="2413043" cy="11531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l="46983" t="33017" r="7683" b="26849"/>
            <a:stretch/>
          </p:blipFill>
          <p:spPr>
            <a:xfrm>
              <a:off x="1106336" y="5203363"/>
              <a:ext cx="2274223" cy="1153189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1774262" y="4059937"/>
              <a:ext cx="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917262" y="4059937"/>
              <a:ext cx="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240862" y="5279137"/>
              <a:ext cx="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83862" y="5279137"/>
              <a:ext cx="0" cy="762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58386" y="4758706"/>
              <a:ext cx="15508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starting point </a:t>
              </a:r>
              <a:r>
                <a:rPr lang="en-US" dirty="0" smtClean="0">
                  <a:solidFill>
                    <a:srgbClr val="008000"/>
                  </a:solidFill>
                </a:rPr>
                <a:t>i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68089" y="3633747"/>
              <a:ext cx="1635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 window </a:t>
              </a:r>
              <a:r>
                <a:rPr lang="en-US" dirty="0" smtClean="0">
                  <a:solidFill>
                    <a:srgbClr val="008000"/>
                  </a:solidFill>
                </a:rPr>
                <a:t>w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774262" y="4721372"/>
              <a:ext cx="0" cy="1472165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1240862" y="6041137"/>
              <a:ext cx="533400" cy="0"/>
            </a:xfrm>
            <a:prstGeom prst="straightConnector1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990600" y="6171886"/>
              <a:ext cx="10271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 lag </a:t>
              </a:r>
              <a:r>
                <a:rPr lang="en-US" dirty="0" smtClean="0">
                  <a:solidFill>
                    <a:srgbClr val="008000"/>
                  </a:solidFill>
                </a:rPr>
                <a:t>l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1774262" y="4136137"/>
              <a:ext cx="1143000" cy="0"/>
            </a:xfrm>
            <a:prstGeom prst="straightConnector1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538247" y="4255532"/>
              <a:ext cx="340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</a:t>
              </a:r>
              <a:endParaRPr lang="en-US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528602" y="5550932"/>
              <a:ext cx="324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536" y="3974858"/>
            <a:ext cx="3462549" cy="1945406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4947346" y="5106414"/>
            <a:ext cx="830003" cy="682080"/>
          </a:xfrm>
          <a:prstGeom prst="ellipse">
            <a:avLst/>
          </a:prstGeom>
          <a:solidFill>
            <a:srgbClr val="FFFF00">
              <a:alpha val="15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676400"/>
            <a:ext cx="114646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REMO</a:t>
            </a:r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332269" y="3079749"/>
            <a:ext cx="288398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2. Correlation-based method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934420" y="3115970"/>
            <a:ext cx="323756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3. LSA: local sequence alignment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2045732"/>
            <a:ext cx="148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successful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0188" y="3444672"/>
            <a:ext cx="148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successful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34420" y="3485302"/>
            <a:ext cx="222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moderately successful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3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Synthetic Dataset for Effectiveness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38887"/>
            <a:ext cx="2743200" cy="21477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800" y="1905000"/>
            <a:ext cx="55451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Synthetic data: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Generate by Rayleigh flight model (random walk)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Following time lag vary from 1 to 10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Following distance: 8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True following range: [100:250] and [700:800]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2895600"/>
            <a:ext cx="15383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 trajectory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S trajectory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following locations</a:t>
            </a:r>
            <a:endParaRPr lang="en-US" sz="1400" dirty="0">
              <a:solidFill>
                <a:srgbClr val="008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7" y="4037004"/>
            <a:ext cx="3301052" cy="24384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4075355"/>
            <a:ext cx="3048000" cy="23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7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Studies on Real Baboon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9822" y="1535580"/>
            <a:ext cx="480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26 </a:t>
            </a:r>
            <a:r>
              <a:rPr lang="en-US" dirty="0"/>
              <a:t>baboons tracked from 8/1-27, 2012 in </a:t>
            </a:r>
            <a:r>
              <a:rPr lang="en-US" dirty="0" err="1"/>
              <a:t>Laikipia</a:t>
            </a:r>
            <a:r>
              <a:rPr lang="en-US" dirty="0"/>
              <a:t> Kenya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Sampling rate: 1 </a:t>
            </a:r>
            <a:r>
              <a:rPr lang="en-US" dirty="0" smtClean="0"/>
              <a:t>second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Parameter: d</a:t>
            </a:r>
            <a:r>
              <a:rPr lang="en-US" baseline="-25000" dirty="0" smtClean="0"/>
              <a:t>max</a:t>
            </a:r>
            <a:r>
              <a:rPr lang="en-US" dirty="0" smtClean="0"/>
              <a:t> = 50 (meters), l</a:t>
            </a:r>
            <a:r>
              <a:rPr lang="en-US" baseline="-25000" dirty="0" smtClean="0"/>
              <a:t>max</a:t>
            </a:r>
            <a:r>
              <a:rPr lang="en-US" dirty="0" smtClean="0"/>
              <a:t> = 60 (seconds)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3" y="4540033"/>
            <a:ext cx="1905000" cy="1804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947" y="4527787"/>
            <a:ext cx="2327564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4225" y="4493913"/>
            <a:ext cx="1993939" cy="1896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7877" y="4482685"/>
            <a:ext cx="2397461" cy="19190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233" y="3962400"/>
            <a:ext cx="5325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http://faculty.ist.psu.edu/jessieli/icdm13/</a:t>
            </a:r>
            <a:r>
              <a:rPr lang="en-US" dirty="0" smtClean="0">
                <a:hlinkClick r:id="rId9"/>
              </a:rPr>
              <a:t>following.html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7" name="babo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60410" y="1346902"/>
            <a:ext cx="4226390" cy="23773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82586" y="3746218"/>
            <a:ext cx="2123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click the image to play video</a:t>
            </a:r>
            <a:endParaRPr lang="en-US" sz="1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9822" y="3746218"/>
            <a:ext cx="2585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Visit this webpage to see animation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759296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 Reports Many Small Intervals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62200"/>
            <a:ext cx="7391400" cy="24903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86600" y="3038341"/>
            <a:ext cx="131234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[2969:3221]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6007" y="1565595"/>
            <a:ext cx="381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3. 10:00-11:00 AM August 2, 2012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096" y="1305499"/>
            <a:ext cx="2362200" cy="1740476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5981700" y="3785764"/>
            <a:ext cx="381000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05400" y="483638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REMO breaks this interval into many small intervals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886925" y="4098439"/>
            <a:ext cx="890195" cy="7578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9625" y="484010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REMO reports many small non-following intervals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096000" y="2337651"/>
            <a:ext cx="381000" cy="318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791200" y="2455173"/>
            <a:ext cx="381000" cy="1905000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5400000">
            <a:off x="3304293" y="2618493"/>
            <a:ext cx="782814" cy="2362200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2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Correlation-based </a:t>
            </a:r>
            <a:r>
              <a:rPr lang="en-US" dirty="0" smtClean="0"/>
              <a:t>Method Reports Many Duplicate </a:t>
            </a:r>
            <a:r>
              <a:rPr lang="en-US" dirty="0"/>
              <a:t>intervals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10" y="2209800"/>
            <a:ext cx="6041132" cy="21967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6007" y="1565595"/>
            <a:ext cx="381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3. 10:00-11:00 AM August 2, 2012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6980" b="57091"/>
          <a:stretch/>
        </p:blipFill>
        <p:spPr>
          <a:xfrm>
            <a:off x="243877" y="5203029"/>
            <a:ext cx="7391400" cy="894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305499"/>
            <a:ext cx="2362200" cy="174047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280423" y="4030103"/>
            <a:ext cx="367777" cy="3764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54475" y="4406575"/>
            <a:ext cx="3991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bold intervals: duplicate intervals</a:t>
            </a: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971800" y="4049153"/>
            <a:ext cx="1066800" cy="5228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61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819400"/>
            <a:ext cx="7467600" cy="2391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LSA is Sensitive to Distance Parameter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1750261"/>
            <a:ext cx="381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Case 3. 10:00-11:00 AM August 2, 2012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86600" y="3038341"/>
            <a:ext cx="131234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[2969:3221]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096" y="1305499"/>
            <a:ext cx="2362200" cy="174047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>
            <a:off x="6096000" y="2337651"/>
            <a:ext cx="381000" cy="6341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867400" y="2819400"/>
            <a:ext cx="457200" cy="1905000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38400" y="5210644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</a:t>
            </a:r>
            <a:r>
              <a:rPr lang="en-US" sz="2000" baseline="-25000" dirty="0" smtClean="0"/>
              <a:t>max</a:t>
            </a:r>
            <a:r>
              <a:rPr lang="en-US" sz="2000" dirty="0" smtClean="0"/>
              <a:t> = 50: treat this interval as moving together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257800" y="3785764"/>
            <a:ext cx="609600" cy="1424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019800" y="4495800"/>
            <a:ext cx="533400" cy="7148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91200" y="5223813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</a:t>
            </a:r>
            <a:r>
              <a:rPr lang="en-US" sz="2000" baseline="-25000" dirty="0" smtClean="0"/>
              <a:t>max</a:t>
            </a:r>
            <a:r>
              <a:rPr lang="en-US" sz="2000" dirty="0" smtClean="0"/>
              <a:t> = 25: break it into many small intervals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661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We propose a </a:t>
            </a:r>
            <a:r>
              <a:rPr lang="en-US" i="1" dirty="0" smtClean="0">
                <a:solidFill>
                  <a:srgbClr val="FF0000"/>
                </a:solidFill>
              </a:rPr>
              <a:t>simple</a:t>
            </a:r>
            <a:r>
              <a:rPr lang="en-US" dirty="0" smtClean="0"/>
              <a:t> but </a:t>
            </a:r>
            <a:r>
              <a:rPr lang="en-US" i="1" dirty="0" smtClean="0">
                <a:solidFill>
                  <a:srgbClr val="FF0000"/>
                </a:solidFill>
              </a:rPr>
              <a:t>effective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method to detect following time intervals between two moving objects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local minimizer</a:t>
            </a:r>
            <a:r>
              <a:rPr lang="en-US" dirty="0" smtClean="0"/>
              <a:t>: find the closest location</a:t>
            </a:r>
          </a:p>
          <a:p>
            <a:pPr lvl="1"/>
            <a:r>
              <a:rPr lang="en-US" dirty="0" smtClean="0"/>
              <a:t>two </a:t>
            </a:r>
            <a:r>
              <a:rPr lang="en-US" dirty="0" smtClean="0">
                <a:solidFill>
                  <a:srgbClr val="FF0000"/>
                </a:solidFill>
              </a:rPr>
              <a:t>relaxed parameters</a:t>
            </a:r>
            <a:r>
              <a:rPr lang="en-US" dirty="0" smtClean="0"/>
              <a:t>: d</a:t>
            </a:r>
            <a:r>
              <a:rPr lang="en-US" baseline="-25000" dirty="0" smtClean="0"/>
              <a:t>max</a:t>
            </a:r>
            <a:r>
              <a:rPr lang="en-US" dirty="0" smtClean="0"/>
              <a:t> and l</a:t>
            </a:r>
            <a:r>
              <a:rPr lang="en-US" baseline="-25000" dirty="0" smtClean="0"/>
              <a:t>max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ignificant time intervals: followings more than </a:t>
            </a:r>
            <a:r>
              <a:rPr lang="en-US" dirty="0" smtClean="0">
                <a:solidFill>
                  <a:srgbClr val="FF0000"/>
                </a:solidFill>
              </a:rPr>
              <a:t>expected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linear</a:t>
            </a:r>
            <a:r>
              <a:rPr lang="en-US" dirty="0" smtClean="0"/>
              <a:t> complexity O(n)</a:t>
            </a:r>
          </a:p>
          <a:p>
            <a:r>
              <a:rPr lang="en-US" dirty="0" smtClean="0"/>
              <a:t>Our solutions addresses real challenges</a:t>
            </a:r>
          </a:p>
          <a:p>
            <a:pPr lvl="1"/>
            <a:r>
              <a:rPr lang="en-US" dirty="0" smtClean="0"/>
              <a:t>unknown and varying time lags</a:t>
            </a:r>
          </a:p>
          <a:p>
            <a:pPr lvl="1"/>
            <a:r>
              <a:rPr lang="en-US" dirty="0" smtClean="0"/>
              <a:t>dynamics in trajectories</a:t>
            </a:r>
          </a:p>
          <a:p>
            <a:pPr lvl="1"/>
            <a:r>
              <a:rPr lang="en-US" dirty="0" smtClean="0"/>
              <a:t>subtle relationships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3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Booming Age of Spatial and Temporal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730992"/>
              </p:ext>
            </p:extLst>
          </p:nvPr>
        </p:nvGraphicFramePr>
        <p:xfrm>
          <a:off x="5410200" y="2463800"/>
          <a:ext cx="3505201" cy="1254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927"/>
                <a:gridCol w="1453376"/>
                <a:gridCol w="119689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Timestamp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Location</a:t>
                      </a:r>
                      <a:endParaRPr lang="en-US" sz="1200" dirty="0"/>
                    </a:p>
                  </a:txBody>
                  <a:tcPr/>
                </a:tc>
              </a:tr>
              <a:tr h="2387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“Peter”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2010-04-02 13:12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37.5, -122.5</a:t>
                      </a:r>
                      <a:endParaRPr lang="en-US" sz="1400" dirty="0"/>
                    </a:p>
                  </a:txBody>
                  <a:tcPr/>
                </a:tc>
              </a:tr>
              <a:tr h="2489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“Peter”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2010-04-02</a:t>
                      </a:r>
                      <a:r>
                        <a:rPr lang="en-US" sz="1400" baseline="0" dirty="0" smtClean="0"/>
                        <a:t> 15:22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37.2, -123.5</a:t>
                      </a:r>
                    </a:p>
                  </a:txBody>
                  <a:tcPr/>
                </a:tc>
              </a:tr>
              <a:tr h="2235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352800" y="1676400"/>
            <a:ext cx="1453897" cy="1776412"/>
            <a:chOff x="685800" y="2175943"/>
            <a:chExt cx="1718042" cy="2099152"/>
          </a:xfrm>
        </p:grpSpPr>
        <p:pic>
          <p:nvPicPr>
            <p:cNvPr id="8" name="Picture 7" descr="t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638" y="3426526"/>
              <a:ext cx="688282" cy="430946"/>
            </a:xfrm>
            <a:prstGeom prst="rect">
              <a:avLst/>
            </a:prstGeom>
          </p:spPr>
        </p:pic>
        <p:pic>
          <p:nvPicPr>
            <p:cNvPr id="9" name="Content Placeholder 4" descr="satellite_icon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72" b="10730"/>
            <a:stretch/>
          </p:blipFill>
          <p:spPr>
            <a:xfrm>
              <a:off x="685800" y="2215782"/>
              <a:ext cx="783834" cy="605021"/>
            </a:xfrm>
            <a:prstGeom prst="rect">
              <a:avLst/>
            </a:prstGeom>
          </p:spPr>
        </p:pic>
        <p:pic>
          <p:nvPicPr>
            <p:cNvPr id="10" name="Picture 9" descr="antenna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982" y="2175943"/>
              <a:ext cx="644860" cy="644860"/>
            </a:xfrm>
            <a:prstGeom prst="rect">
              <a:avLst/>
            </a:prstGeom>
          </p:spPr>
        </p:pic>
        <p:pic>
          <p:nvPicPr>
            <p:cNvPr id="11" name="Picture 10" descr="icon_person7.gif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333" b="74667" l="19000" r="74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9" t="18750" r="33388" b="29386"/>
            <a:stretch/>
          </p:blipFill>
          <p:spPr>
            <a:xfrm>
              <a:off x="1447800" y="3204650"/>
              <a:ext cx="300735" cy="437349"/>
            </a:xfrm>
            <a:prstGeom prst="rect">
              <a:avLst/>
            </a:prstGeom>
          </p:spPr>
        </p:pic>
        <p:pic>
          <p:nvPicPr>
            <p:cNvPr id="12" name="Picture 11" descr="car_ico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915" y="3539724"/>
              <a:ext cx="419685" cy="412631"/>
            </a:xfrm>
            <a:prstGeom prst="rect">
              <a:avLst/>
            </a:prstGeom>
          </p:spPr>
        </p:pic>
        <p:pic>
          <p:nvPicPr>
            <p:cNvPr id="13" name="Picture 12" descr="airplane-icon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3971" y="3968692"/>
              <a:ext cx="306403" cy="306403"/>
            </a:xfrm>
            <a:prstGeom prst="rect">
              <a:avLst/>
            </a:prstGeom>
          </p:spPr>
        </p:pic>
        <p:pic>
          <p:nvPicPr>
            <p:cNvPr id="14" name="Picture 13" descr="stock-photos-sketch-of-the-hurricane-47366151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909" y="3953501"/>
              <a:ext cx="536011" cy="308995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1295400" y="2820803"/>
              <a:ext cx="174234" cy="3838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671051" y="2820803"/>
              <a:ext cx="233949" cy="3838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ight Arrow 16"/>
          <p:cNvSpPr/>
          <p:nvPr/>
        </p:nvSpPr>
        <p:spPr>
          <a:xfrm>
            <a:off x="4495800" y="2379162"/>
            <a:ext cx="685800" cy="4917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2399" y="1719743"/>
            <a:ext cx="336018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Advanced satellite</a:t>
            </a:r>
            <a:r>
              <a:rPr lang="en-US" dirty="0">
                <a:solidFill>
                  <a:srgbClr val="000000"/>
                </a:solidFill>
              </a:rPr>
              <a:t>, sensors, RFID, and wireless </a:t>
            </a:r>
            <a:r>
              <a:rPr lang="en-US" dirty="0" smtClean="0">
                <a:solidFill>
                  <a:srgbClr val="000000"/>
                </a:solidFill>
              </a:rPr>
              <a:t>technologies: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Prevalence </a:t>
            </a:r>
            <a:r>
              <a:rPr lang="en-US" dirty="0">
                <a:solidFill>
                  <a:srgbClr val="000000"/>
                </a:solidFill>
              </a:rPr>
              <a:t>of mobile devices such as smart </a:t>
            </a:r>
            <a:r>
              <a:rPr lang="en-US" dirty="0" smtClean="0">
                <a:solidFill>
                  <a:srgbClr val="000000"/>
                </a:solidFill>
              </a:rPr>
              <a:t>phones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GPS embedded in cars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Sensors attached </a:t>
            </a:r>
            <a:r>
              <a:rPr lang="en-US" dirty="0">
                <a:solidFill>
                  <a:srgbClr val="000000"/>
                </a:solidFill>
              </a:rPr>
              <a:t>on animals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0200" y="16764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trajectory:  A sequence of timestamps and locations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-1" t="6653" r="6009"/>
          <a:stretch/>
        </p:blipFill>
        <p:spPr>
          <a:xfrm>
            <a:off x="990600" y="4344585"/>
            <a:ext cx="3189979" cy="1849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/>
          <a:srcRect t="23331" r="6846" b="19034"/>
          <a:stretch/>
        </p:blipFill>
        <p:spPr>
          <a:xfrm>
            <a:off x="4724400" y="4344585"/>
            <a:ext cx="3194244" cy="1849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1741798" y="3975253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/>
              <a:t>Human movement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5181600" y="3975253"/>
            <a:ext cx="178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smtClean="0"/>
              <a:t>Animal movement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62780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Work: Understand the Context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30" y="2133600"/>
            <a:ext cx="4000500" cy="3789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395" y="2136422"/>
            <a:ext cx="4025405" cy="3828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1704201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Across the forest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1704201"/>
            <a:ext cx="1350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the road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97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Work: From Pairs to Social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346013"/>
            <a:ext cx="6870700" cy="55119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0" y="5181600"/>
            <a:ext cx="1525408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857500"/>
            <a:ext cx="8229600" cy="1143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Thanks! Questions?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8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3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3400" y="1676400"/>
            <a:ext cx="8153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Supplementary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789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</a:t>
            </a:r>
            <a:r>
              <a:rPr lang="en-US" dirty="0"/>
              <a:t>Following Time Interval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27" y="1546799"/>
            <a:ext cx="4648200" cy="1329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0686" y="1546799"/>
            <a:ext cx="3227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s</a:t>
            </a:r>
            <a:r>
              <a:rPr lang="en-US" baseline="-25000" dirty="0" smtClean="0"/>
              <a:t>j</a:t>
            </a:r>
            <a:r>
              <a:rPr lang="en-US" dirty="0" smtClean="0"/>
              <a:t> is the local minimizer for r</a:t>
            </a:r>
            <a:r>
              <a:rPr lang="en-US" baseline="-25000" dirty="0" smtClean="0"/>
              <a:t>i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j &lt; i, f(i) = 1(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baseline="-25000" dirty="0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 follows s</a:t>
            </a:r>
            <a:r>
              <a:rPr lang="en-US" baseline="-25000" dirty="0" smtClean="0">
                <a:solidFill>
                  <a:srgbClr val="FF0000"/>
                </a:solidFill>
              </a:rPr>
              <a:t>j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j ≥ i, f(i) = 0 (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baseline="-25000" dirty="0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 not follow s</a:t>
            </a:r>
            <a:r>
              <a:rPr lang="en-US" baseline="-25000" dirty="0" smtClean="0">
                <a:solidFill>
                  <a:srgbClr val="FF0000"/>
                </a:solidFill>
              </a:rPr>
              <a:t>j</a:t>
            </a:r>
            <a:r>
              <a:rPr lang="en-US" dirty="0" smtClean="0"/>
              <a:t>)</a:t>
            </a:r>
          </a:p>
          <a:p>
            <a:r>
              <a:rPr lang="en-US" dirty="0" smtClean="0"/>
              <a:t>if r</a:t>
            </a:r>
            <a:r>
              <a:rPr lang="en-US" baseline="-25000" dirty="0" smtClean="0"/>
              <a:t>i</a:t>
            </a:r>
            <a:r>
              <a:rPr lang="en-US" dirty="0" smtClean="0"/>
              <a:t> has no local minimizer, f(i)=x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097085"/>
            <a:ext cx="840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Significant</a:t>
            </a:r>
            <a:r>
              <a:rPr lang="en-US" dirty="0" smtClean="0"/>
              <a:t> following time interval </a:t>
            </a:r>
            <a:r>
              <a:rPr lang="en-US" dirty="0" smtClean="0">
                <a:latin typeface="Times"/>
                <a:cs typeface="Times"/>
              </a:rPr>
              <a:t>I</a:t>
            </a:r>
            <a:r>
              <a:rPr lang="en-US" dirty="0"/>
              <a:t> </a:t>
            </a:r>
            <a:r>
              <a:rPr lang="en-US" dirty="0" smtClean="0"/>
              <a:t>should have higher following frequency than </a:t>
            </a:r>
            <a:r>
              <a:rPr lang="en-US" dirty="0" smtClean="0">
                <a:solidFill>
                  <a:srgbClr val="FF0000"/>
                </a:solidFill>
              </a:rPr>
              <a:t>expected</a:t>
            </a:r>
            <a:endParaRPr lang="en-US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545" y="3500119"/>
            <a:ext cx="1498055" cy="5165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3930134"/>
            <a:ext cx="2980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following frequency: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795" y="4285971"/>
            <a:ext cx="1755006" cy="2694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4648200"/>
            <a:ext cx="838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If R and S are moving together, we expect half following (1s) and half non-following (0s)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5595244"/>
            <a:ext cx="2590800" cy="2738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5191729"/>
            <a:ext cx="659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score (</a:t>
            </a:r>
            <a:r>
              <a:rPr lang="en-US" dirty="0" smtClean="0">
                <a:solidFill>
                  <a:srgbClr val="FF0000"/>
                </a:solidFill>
              </a:rPr>
              <a:t>difference</a:t>
            </a:r>
            <a:r>
              <a:rPr lang="en-US" dirty="0" smtClean="0"/>
              <a:t> between actual and expected frequency):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2907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827" y="3048000"/>
            <a:ext cx="6212170" cy="3490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Maximal Segment = the Following Time Intervals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9144000" cy="8758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53200" y="2286000"/>
            <a:ext cx="536310" cy="34241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0690" y="2286000"/>
            <a:ext cx="536310" cy="342415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2403" y="2813081"/>
            <a:ext cx="2441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Maximal segment: [3,11]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942827" y="5090887"/>
            <a:ext cx="1828800" cy="1432859"/>
          </a:xfrm>
          <a:prstGeom prst="ellipse">
            <a:avLst/>
          </a:prstGeom>
          <a:solidFill>
            <a:srgbClr val="FFFF00">
              <a:alpha val="15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3345757"/>
            <a:ext cx="4185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 follows S from r</a:t>
            </a:r>
            <a:r>
              <a:rPr lang="en-US" baseline="-25000" dirty="0" smtClean="0"/>
              <a:t>3</a:t>
            </a:r>
            <a:r>
              <a:rPr lang="en-US" dirty="0" smtClean="0"/>
              <a:t> to r</a:t>
            </a:r>
            <a:r>
              <a:rPr lang="en-US" baseline="-25000" dirty="0" smtClean="0"/>
              <a:t>11</a:t>
            </a:r>
            <a:r>
              <a:rPr lang="en-US" dirty="0" smtClean="0"/>
              <a:t> and </a:t>
            </a:r>
          </a:p>
          <a:p>
            <a:r>
              <a:rPr lang="en-US" dirty="0" smtClean="0"/>
              <a:t>then moves together with S from r</a:t>
            </a:r>
            <a:r>
              <a:rPr lang="en-US" baseline="-25000" dirty="0" smtClean="0"/>
              <a:t>12</a:t>
            </a:r>
            <a:r>
              <a:rPr lang="en-US" dirty="0" smtClean="0"/>
              <a:t> to r</a:t>
            </a:r>
            <a:r>
              <a:rPr lang="en-US" baseline="-25000" dirty="0" smtClean="0"/>
              <a:t>14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94587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Reverse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1496" y="1491734"/>
            <a:ext cx="6750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Relationship symmetry</a:t>
            </a:r>
            <a:r>
              <a:rPr lang="en-US" sz="2400" dirty="0" smtClean="0"/>
              <a:t>: if r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follows s</a:t>
            </a:r>
            <a:r>
              <a:rPr lang="en-US" sz="2400" baseline="-25000" dirty="0" smtClean="0"/>
              <a:t>j</a:t>
            </a:r>
            <a:r>
              <a:rPr lang="en-US" sz="2400" dirty="0" smtClean="0"/>
              <a:t>, s</a:t>
            </a:r>
            <a:r>
              <a:rPr lang="en-US" sz="2400" baseline="-25000" dirty="0" smtClean="0"/>
              <a:t>j</a:t>
            </a:r>
            <a:r>
              <a:rPr lang="en-US" sz="2400" dirty="0" smtClean="0"/>
              <a:t> should lead r</a:t>
            </a:r>
            <a:r>
              <a:rPr lang="en-US" sz="2400" baseline="-25000" dirty="0" smtClean="0"/>
              <a:t>i</a:t>
            </a:r>
            <a:endParaRPr lang="en-US" sz="2400" baseline="-25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752600" y="1920637"/>
            <a:ext cx="5347062" cy="2768772"/>
            <a:chOff x="1206138" y="2209800"/>
            <a:chExt cx="5347062" cy="27687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138" y="2209800"/>
              <a:ext cx="5347062" cy="2768772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4495800" y="3657600"/>
              <a:ext cx="762000" cy="1031809"/>
            </a:xfrm>
            <a:prstGeom prst="ellipse">
              <a:avLst/>
            </a:prstGeom>
            <a:solidFill>
              <a:srgbClr val="FFFF00">
                <a:alpha val="15000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66166" y="5433020"/>
            <a:ext cx="54398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r>
              <a:rPr lang="en-US" baseline="-25000" dirty="0" smtClean="0"/>
              <a:t>7</a:t>
            </a:r>
            <a:r>
              <a:rPr lang="en-US" dirty="0" smtClean="0"/>
              <a:t> is local minimizer for r</a:t>
            </a:r>
            <a:r>
              <a:rPr lang="en-US" baseline="-25000" dirty="0" smtClean="0"/>
              <a:t>8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r</a:t>
            </a:r>
            <a:r>
              <a:rPr lang="en-US" baseline="-25000" dirty="0" smtClean="0">
                <a:sym typeface="Wingdings"/>
              </a:rPr>
              <a:t>8</a:t>
            </a:r>
            <a:r>
              <a:rPr lang="en-US" dirty="0" smtClean="0">
                <a:sym typeface="Wingdings"/>
              </a:rPr>
              <a:t> follows s</a:t>
            </a:r>
            <a:r>
              <a:rPr lang="en-US" baseline="-25000" dirty="0" smtClean="0">
                <a:sym typeface="Wingdings"/>
              </a:rPr>
              <a:t>7</a:t>
            </a:r>
            <a:endParaRPr lang="en-US" baseline="-25000" dirty="0" smtClean="0"/>
          </a:p>
          <a:p>
            <a:r>
              <a:rPr lang="en-US" dirty="0" smtClean="0"/>
              <a:t>r</a:t>
            </a:r>
            <a:r>
              <a:rPr lang="en-US" baseline="-25000" dirty="0"/>
              <a:t>8</a:t>
            </a:r>
            <a:r>
              <a:rPr lang="en-US" dirty="0" smtClean="0"/>
              <a:t> is not the local minimizer for s</a:t>
            </a:r>
            <a:r>
              <a:rPr lang="en-US" baseline="-25000" dirty="0" smtClean="0"/>
              <a:t>7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s</a:t>
            </a:r>
            <a:r>
              <a:rPr lang="en-US" baseline="-25000" dirty="0" smtClean="0">
                <a:sym typeface="Wingdings"/>
              </a:rPr>
              <a:t>7</a:t>
            </a:r>
            <a:r>
              <a:rPr lang="en-US" dirty="0" smtClean="0">
                <a:sym typeface="Wingdings"/>
              </a:rPr>
              <a:t> does not lead r</a:t>
            </a:r>
            <a:r>
              <a:rPr lang="en-US" baseline="-25000" dirty="0" smtClean="0">
                <a:sym typeface="Wingdings"/>
              </a:rPr>
              <a:t>8</a:t>
            </a:r>
            <a:endParaRPr lang="en-US" baseline="-25000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0401" y="4729514"/>
            <a:ext cx="4252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r>
              <a:rPr lang="en-US" baseline="-25000" dirty="0" smtClean="0"/>
              <a:t>7</a:t>
            </a:r>
            <a:r>
              <a:rPr lang="en-US" dirty="0" smtClean="0"/>
              <a:t> is local minimizer for r</a:t>
            </a:r>
            <a:r>
              <a:rPr lang="en-US" baseline="-25000" dirty="0"/>
              <a:t>7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r</a:t>
            </a:r>
            <a:r>
              <a:rPr lang="en-US" baseline="-25000" dirty="0">
                <a:sym typeface="Wingdings"/>
              </a:rPr>
              <a:t>7</a:t>
            </a:r>
            <a:r>
              <a:rPr lang="en-US" dirty="0" smtClean="0">
                <a:sym typeface="Wingdings"/>
              </a:rPr>
              <a:t> follows s</a:t>
            </a:r>
            <a:r>
              <a:rPr lang="en-US" baseline="-25000" dirty="0" smtClean="0">
                <a:sym typeface="Wingdings"/>
              </a:rPr>
              <a:t>7</a:t>
            </a:r>
            <a:endParaRPr lang="en-US" baseline="-25000" dirty="0" smtClean="0"/>
          </a:p>
          <a:p>
            <a:r>
              <a:rPr lang="en-US" dirty="0" smtClean="0"/>
              <a:t>r</a:t>
            </a:r>
            <a:r>
              <a:rPr lang="en-US" baseline="-25000" dirty="0" smtClean="0"/>
              <a:t>7</a:t>
            </a:r>
            <a:r>
              <a:rPr lang="en-US" dirty="0" smtClean="0"/>
              <a:t> is the local minimizer for s</a:t>
            </a:r>
            <a:r>
              <a:rPr lang="en-US" baseline="-25000" dirty="0" smtClean="0"/>
              <a:t>7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s</a:t>
            </a:r>
            <a:r>
              <a:rPr lang="en-US" baseline="-25000" dirty="0" smtClean="0">
                <a:sym typeface="Wingdings"/>
              </a:rPr>
              <a:t>7</a:t>
            </a:r>
            <a:r>
              <a:rPr lang="en-US" dirty="0" smtClean="0">
                <a:sym typeface="Wingdings"/>
              </a:rPr>
              <a:t> leads r</a:t>
            </a:r>
            <a:r>
              <a:rPr lang="en-US" baseline="-25000" dirty="0" smtClean="0">
                <a:sym typeface="Wingdings"/>
              </a:rPr>
              <a:t>7</a:t>
            </a:r>
            <a:endParaRPr lang="en-US" baseline="-25000" dirty="0" smtClean="0"/>
          </a:p>
        </p:txBody>
      </p:sp>
      <p:sp>
        <p:nvSpPr>
          <p:cNvPr id="14" name="Right Arrow 13"/>
          <p:cNvSpPr/>
          <p:nvPr/>
        </p:nvSpPr>
        <p:spPr>
          <a:xfrm>
            <a:off x="5187366" y="4916905"/>
            <a:ext cx="2286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644566" y="4884639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Satisfy symmetry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6220776" y="5685110"/>
            <a:ext cx="2286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77976" y="565284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satisfy symmetry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51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</a:t>
            </a:r>
            <a:r>
              <a:rPr lang="en-US" dirty="0" smtClean="0"/>
              <a:t>Test Modifies Following Score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68743"/>
            <a:ext cx="5791200" cy="1656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21" y="4149130"/>
            <a:ext cx="5715000" cy="1299112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3429000" y="3200400"/>
            <a:ext cx="457200" cy="9387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140131" y="4954117"/>
            <a:ext cx="596538" cy="514046"/>
          </a:xfrm>
          <a:prstGeom prst="ellipse">
            <a:avLst/>
          </a:prstGeom>
          <a:solidFill>
            <a:srgbClr val="FFFF00">
              <a:alpha val="15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6035" y="5604434"/>
            <a:ext cx="399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satisfy symmetry, value 1 becomes 0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736669" y="2753915"/>
            <a:ext cx="596538" cy="514046"/>
          </a:xfrm>
          <a:prstGeom prst="ellipse">
            <a:avLst/>
          </a:prstGeom>
          <a:solidFill>
            <a:srgbClr val="FFFF00">
              <a:alpha val="15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18756" y="3215861"/>
            <a:ext cx="3608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Value 1 remains if pass reverse test</a:t>
            </a:r>
          </a:p>
          <a:p>
            <a:r>
              <a:rPr lang="en-US" dirty="0" smtClean="0"/>
              <a:t>Value 1 becomes 0 if fail reverse test</a:t>
            </a:r>
          </a:p>
          <a:p>
            <a:r>
              <a:rPr lang="en-US" dirty="0" smtClean="0"/>
              <a:t>Value 0 becomes -1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34915" y="5604434"/>
            <a:ext cx="325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Then, same Maximal Segment method can be applied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88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for Method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08417"/>
            <a:ext cx="7924800" cy="452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4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Object Relational Patterns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 descr="overvi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6" b="43956"/>
          <a:stretch/>
        </p:blipFill>
        <p:spPr>
          <a:xfrm>
            <a:off x="1153536" y="1996858"/>
            <a:ext cx="6009264" cy="2879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5105400"/>
            <a:ext cx="6981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Periodic patterns [KDD’10, KDD’12]: self relationship, repeated behavior</a:t>
            </a:r>
          </a:p>
          <a:p>
            <a:r>
              <a:rPr lang="en-US" dirty="0" smtClean="0"/>
              <a:t>Swarm pattern [VLDB’10]: moving object clusters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Follower pattern: moving together but with time lag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4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 in Detecting Following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3505200" cy="4296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1. The following </a:t>
            </a:r>
            <a:r>
              <a:rPr lang="en-US" sz="2000" dirty="0" smtClean="0">
                <a:solidFill>
                  <a:srgbClr val="FF0000"/>
                </a:solidFill>
              </a:rPr>
              <a:t>time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lag is varying</a:t>
            </a:r>
          </a:p>
          <a:p>
            <a:pPr marL="400050" lvl="1" indent="0">
              <a:buNone/>
            </a:pPr>
            <a:r>
              <a:rPr lang="en-US" sz="1800" dirty="0" smtClean="0"/>
              <a:t>- follow with lag 1 minute to 10 minutes</a:t>
            </a:r>
          </a:p>
          <a:p>
            <a:pPr marL="0" indent="0">
              <a:buNone/>
            </a:pPr>
            <a:r>
              <a:rPr lang="en-US" sz="2000" dirty="0" smtClean="0"/>
              <a:t>2. </a:t>
            </a:r>
            <a:r>
              <a:rPr lang="en-US" sz="2000" dirty="0" smtClean="0">
                <a:solidFill>
                  <a:srgbClr val="FF0000"/>
                </a:solidFill>
              </a:rPr>
              <a:t>Trajectories are highly dynamic</a:t>
            </a:r>
          </a:p>
          <a:p>
            <a:pPr marL="400050" lvl="1" indent="0">
              <a:buNone/>
            </a:pPr>
            <a:r>
              <a:rPr lang="en-US" sz="1800" dirty="0" smtClean="0"/>
              <a:t>- follower may take different routes</a:t>
            </a:r>
            <a:endParaRPr lang="en-US" sz="1800" dirty="0"/>
          </a:p>
          <a:p>
            <a:pPr marL="0" indent="0">
              <a:buNone/>
            </a:pPr>
            <a:r>
              <a:rPr lang="en-US" sz="2000" dirty="0" smtClean="0"/>
              <a:t>3. Following only happens in </a:t>
            </a:r>
            <a:r>
              <a:rPr lang="en-US" sz="2000" dirty="0" smtClean="0">
                <a:solidFill>
                  <a:srgbClr val="FF0000"/>
                </a:solidFill>
              </a:rPr>
              <a:t>a short period </a:t>
            </a:r>
            <a:r>
              <a:rPr lang="en-US" sz="2000" dirty="0" smtClean="0"/>
              <a:t>of time</a:t>
            </a:r>
          </a:p>
          <a:p>
            <a:pPr marL="400050" lvl="1" indent="0">
              <a:buNone/>
            </a:pPr>
            <a:r>
              <a:rPr lang="en-US" sz="1800" dirty="0" smtClean="0"/>
              <a:t>- 9 minutes following interval in an one-year tracking period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case1-matla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4240" y="2543439"/>
            <a:ext cx="5071160" cy="33807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1392748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Problem: Given </a:t>
            </a:r>
            <a:r>
              <a:rPr lang="en-US" sz="2000" dirty="0">
                <a:solidFill>
                  <a:srgbClr val="FF0000"/>
                </a:solidFill>
              </a:rPr>
              <a:t>two</a:t>
            </a:r>
            <a:r>
              <a:rPr lang="en-US" sz="2000" dirty="0"/>
              <a:t> moving objects R=r</a:t>
            </a:r>
            <a:r>
              <a:rPr lang="en-US" sz="2000" baseline="-25000" dirty="0"/>
              <a:t>1</a:t>
            </a:r>
            <a:r>
              <a:rPr lang="en-US" sz="2000" dirty="0"/>
              <a:t>r</a:t>
            </a:r>
            <a:r>
              <a:rPr lang="en-US" sz="2000" baseline="-25000" dirty="0"/>
              <a:t>2</a:t>
            </a:r>
            <a:r>
              <a:rPr lang="en-US" sz="2000" dirty="0"/>
              <a:t>r</a:t>
            </a:r>
            <a:r>
              <a:rPr lang="en-US" sz="2000" baseline="-25000" dirty="0"/>
              <a:t>3</a:t>
            </a:r>
            <a:r>
              <a:rPr lang="en-US" sz="2000" dirty="0"/>
              <a:t>…</a:t>
            </a:r>
            <a:r>
              <a:rPr lang="en-US" sz="2000" dirty="0" err="1"/>
              <a:t>r</a:t>
            </a:r>
            <a:r>
              <a:rPr lang="en-US" sz="2000" baseline="-25000" dirty="0" err="1"/>
              <a:t>n</a:t>
            </a:r>
            <a:r>
              <a:rPr lang="en-US" sz="2000" dirty="0"/>
              <a:t> and S=s</a:t>
            </a:r>
            <a:r>
              <a:rPr lang="en-US" sz="2000" baseline="-25000" dirty="0"/>
              <a:t>1</a:t>
            </a:r>
            <a:r>
              <a:rPr lang="en-US" sz="2000" dirty="0"/>
              <a:t>s</a:t>
            </a:r>
            <a:r>
              <a:rPr lang="en-US" sz="2000" baseline="-25000" dirty="0"/>
              <a:t>2</a:t>
            </a:r>
            <a:r>
              <a:rPr lang="en-US" sz="2000" dirty="0"/>
              <a:t>s</a:t>
            </a:r>
            <a:r>
              <a:rPr lang="en-US" sz="2000" baseline="-25000" dirty="0"/>
              <a:t>3</a:t>
            </a:r>
            <a:r>
              <a:rPr lang="en-US" sz="2000" dirty="0"/>
              <a:t>…</a:t>
            </a:r>
            <a:r>
              <a:rPr lang="en-US" sz="2000" dirty="0" err="1"/>
              <a:t>s</a:t>
            </a:r>
            <a:r>
              <a:rPr lang="en-US" sz="2000" baseline="-25000" dirty="0" err="1"/>
              <a:t>n</a:t>
            </a:r>
            <a:r>
              <a:rPr lang="en-US" sz="2000" dirty="0"/>
              <a:t>, find </a:t>
            </a:r>
            <a:r>
              <a:rPr lang="en-US" sz="2000" dirty="0">
                <a:solidFill>
                  <a:srgbClr val="FF0000"/>
                </a:solidFill>
              </a:rPr>
              <a:t>the time intervals</a:t>
            </a:r>
            <a:r>
              <a:rPr lang="en-US" sz="2000" dirty="0"/>
              <a:t> that </a:t>
            </a:r>
            <a:r>
              <a:rPr lang="en-US" sz="2000" dirty="0">
                <a:solidFill>
                  <a:srgbClr val="FF0000"/>
                </a:solidFill>
              </a:rPr>
              <a:t>R follows 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0" y="2209800"/>
            <a:ext cx="2123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click the image to play video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7881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Previous Work: Find Following Patterns Using Front Region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829" y="1885344"/>
            <a:ext cx="3416371" cy="990600"/>
          </a:xfrm>
          <a:prstGeom prst="rect">
            <a:avLst/>
          </a:prstGeom>
        </p:spPr>
      </p:pic>
      <p:graphicFrame>
        <p:nvGraphicFramePr>
          <p:cNvPr id="70" name="Table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76292"/>
              </p:ext>
            </p:extLst>
          </p:nvPr>
        </p:nvGraphicFramePr>
        <p:xfrm>
          <a:off x="5638799" y="3392579"/>
          <a:ext cx="3448706" cy="138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6134"/>
                <a:gridCol w="471388"/>
                <a:gridCol w="471388"/>
                <a:gridCol w="529932"/>
                <a:gridCol w="529932"/>
                <a:gridCol w="5299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s1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s2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s3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s4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s5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r1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r2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r3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r4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"/>
                          <a:cs typeface="Times"/>
                        </a:rPr>
                        <a:t>r5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 front </a:t>
                      </a:r>
                    </a:p>
                    <a:p>
                      <a:pPr algn="ctr"/>
                      <a:r>
                        <a:rPr lang="en-US" dirty="0" smtClean="0"/>
                        <a:t>region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Oval 9"/>
          <p:cNvSpPr/>
          <p:nvPr/>
        </p:nvSpPr>
        <p:spPr>
          <a:xfrm>
            <a:off x="697047" y="3661863"/>
            <a:ext cx="76200" cy="762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12482" y="3980729"/>
            <a:ext cx="76200" cy="762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26950" y="4133446"/>
            <a:ext cx="76200" cy="762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07870" y="4069295"/>
            <a:ext cx="76200" cy="762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28967" y="3668036"/>
            <a:ext cx="76200" cy="762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07635" y="4289849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78166" y="4133446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079522" y="4173232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072596" y="4898723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219117" y="4162073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2503" y="3207913"/>
            <a:ext cx="35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s</a:t>
            </a:r>
            <a:r>
              <a:rPr lang="en-US" baseline="-25000" dirty="0">
                <a:solidFill>
                  <a:srgbClr val="FF0000"/>
                </a:solidFill>
                <a:latin typeface="Times"/>
                <a:cs typeface="Times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05719" y="3400883"/>
            <a:ext cx="35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s</a:t>
            </a:r>
            <a:r>
              <a:rPr lang="en-US" baseline="-25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51229" y="3699963"/>
            <a:ext cx="35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s</a:t>
            </a:r>
            <a:r>
              <a:rPr lang="en-US" baseline="-25000" dirty="0">
                <a:solidFill>
                  <a:srgbClr val="FF0000"/>
                </a:solidFill>
                <a:latin typeface="Times"/>
                <a:cs typeface="Times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08194" y="3668036"/>
            <a:ext cx="35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s</a:t>
            </a:r>
            <a:r>
              <a:rPr lang="en-US" baseline="-25000" dirty="0">
                <a:solidFill>
                  <a:srgbClr val="FF0000"/>
                </a:solidFill>
                <a:latin typeface="Times"/>
                <a:cs typeface="Times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53246" y="3217572"/>
            <a:ext cx="35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s</a:t>
            </a:r>
            <a:r>
              <a:rPr lang="en-US" baseline="-25000" dirty="0">
                <a:solidFill>
                  <a:srgbClr val="FF0000"/>
                </a:solidFill>
                <a:latin typeface="Times"/>
                <a:cs typeface="Times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1606" y="4453363"/>
            <a:ext cx="40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Times"/>
                <a:cs typeface="Times"/>
              </a:rPr>
              <a:t>r</a:t>
            </a:r>
            <a:r>
              <a:rPr lang="en-US" baseline="-25000" dirty="0" smtClean="0">
                <a:solidFill>
                  <a:srgbClr val="3366FF"/>
                </a:solidFill>
                <a:latin typeface="Times"/>
                <a:cs typeface="Times"/>
              </a:rPr>
              <a:t>1</a:t>
            </a:r>
            <a:endParaRPr lang="en-US" baseline="-25000" dirty="0">
              <a:solidFill>
                <a:srgbClr val="3366FF"/>
              </a:solidFill>
              <a:latin typeface="Times"/>
              <a:cs typeface="Time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86659" y="4183788"/>
            <a:ext cx="33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Times"/>
                <a:cs typeface="Times"/>
              </a:rPr>
              <a:t>r</a:t>
            </a:r>
            <a:r>
              <a:rPr lang="en-US" baseline="-25000" dirty="0">
                <a:solidFill>
                  <a:srgbClr val="3366FF"/>
                </a:solidFill>
                <a:latin typeface="Times"/>
                <a:cs typeface="Times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64646" y="4287874"/>
            <a:ext cx="33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Times"/>
                <a:cs typeface="Times"/>
              </a:rPr>
              <a:t>r</a:t>
            </a:r>
            <a:r>
              <a:rPr lang="en-US" baseline="-25000" dirty="0">
                <a:solidFill>
                  <a:srgbClr val="3366FF"/>
                </a:solidFill>
                <a:latin typeface="Times"/>
                <a:cs typeface="Times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49410" y="482670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Times"/>
                <a:cs typeface="Times"/>
              </a:rPr>
              <a:t>r</a:t>
            </a:r>
            <a:r>
              <a:rPr lang="en-US" baseline="-25000" dirty="0">
                <a:solidFill>
                  <a:srgbClr val="3366FF"/>
                </a:solidFill>
                <a:latin typeface="Times"/>
                <a:cs typeface="Times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60562" y="4183788"/>
            <a:ext cx="33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Times"/>
                <a:cs typeface="Times"/>
              </a:rPr>
              <a:t>r</a:t>
            </a:r>
            <a:r>
              <a:rPr lang="en-US" baseline="-25000" dirty="0">
                <a:solidFill>
                  <a:srgbClr val="3366FF"/>
                </a:solidFill>
                <a:latin typeface="Times"/>
                <a:cs typeface="Times"/>
              </a:rPr>
              <a:t>5</a:t>
            </a:r>
          </a:p>
        </p:txBody>
      </p:sp>
      <p:cxnSp>
        <p:nvCxnSpPr>
          <p:cNvPr id="31" name="Straight Connector 30"/>
          <p:cNvCxnSpPr>
            <a:stCxn id="10" idx="5"/>
            <a:endCxn id="11" idx="2"/>
          </p:cNvCxnSpPr>
          <p:nvPr/>
        </p:nvCxnSpPr>
        <p:spPr>
          <a:xfrm>
            <a:off x="762088" y="3726904"/>
            <a:ext cx="1150394" cy="291925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1" idx="5"/>
            <a:endCxn id="12" idx="2"/>
          </p:cNvCxnSpPr>
          <p:nvPr/>
        </p:nvCxnSpPr>
        <p:spPr>
          <a:xfrm>
            <a:off x="1977523" y="4045770"/>
            <a:ext cx="849427" cy="125776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2" idx="6"/>
            <a:endCxn id="13" idx="2"/>
          </p:cNvCxnSpPr>
          <p:nvPr/>
        </p:nvCxnSpPr>
        <p:spPr>
          <a:xfrm flipV="1">
            <a:off x="2903150" y="4107395"/>
            <a:ext cx="1104720" cy="64151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3" idx="6"/>
            <a:endCxn id="14" idx="2"/>
          </p:cNvCxnSpPr>
          <p:nvPr/>
        </p:nvCxnSpPr>
        <p:spPr>
          <a:xfrm flipV="1">
            <a:off x="4084070" y="3706136"/>
            <a:ext cx="844897" cy="401259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4" idx="6"/>
          </p:cNvCxnSpPr>
          <p:nvPr/>
        </p:nvCxnSpPr>
        <p:spPr>
          <a:xfrm flipV="1">
            <a:off x="5005167" y="3577245"/>
            <a:ext cx="481233" cy="128891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15" idx="6"/>
            <a:endCxn id="16" idx="2"/>
          </p:cNvCxnSpPr>
          <p:nvPr/>
        </p:nvCxnSpPr>
        <p:spPr>
          <a:xfrm flipV="1">
            <a:off x="283835" y="4171546"/>
            <a:ext cx="894331" cy="156403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6" idx="6"/>
            <a:endCxn id="17" idx="2"/>
          </p:cNvCxnSpPr>
          <p:nvPr/>
        </p:nvCxnSpPr>
        <p:spPr>
          <a:xfrm>
            <a:off x="1254366" y="4171546"/>
            <a:ext cx="825156" cy="39786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17" idx="6"/>
            <a:endCxn id="18" idx="2"/>
          </p:cNvCxnSpPr>
          <p:nvPr/>
        </p:nvCxnSpPr>
        <p:spPr>
          <a:xfrm>
            <a:off x="2155722" y="4211332"/>
            <a:ext cx="916874" cy="725491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18" idx="6"/>
            <a:endCxn id="19" idx="2"/>
          </p:cNvCxnSpPr>
          <p:nvPr/>
        </p:nvCxnSpPr>
        <p:spPr>
          <a:xfrm flipV="1">
            <a:off x="3148796" y="4200173"/>
            <a:ext cx="1070321" cy="736650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9" idx="7"/>
          </p:cNvCxnSpPr>
          <p:nvPr/>
        </p:nvCxnSpPr>
        <p:spPr>
          <a:xfrm flipV="1">
            <a:off x="4284158" y="3917859"/>
            <a:ext cx="1031561" cy="255373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 rot="630561">
            <a:off x="274805" y="3834332"/>
            <a:ext cx="846552" cy="700770"/>
            <a:chOff x="1873247" y="1980460"/>
            <a:chExt cx="846552" cy="700770"/>
          </a:xfrm>
        </p:grpSpPr>
        <p:cxnSp>
          <p:nvCxnSpPr>
            <p:cNvPr id="71" name="Straight Connector 70"/>
            <p:cNvCxnSpPr/>
            <p:nvPr/>
          </p:nvCxnSpPr>
          <p:spPr>
            <a:xfrm flipV="1">
              <a:off x="1873247" y="1980460"/>
              <a:ext cx="670418" cy="590223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21080936">
              <a:off x="1881599" y="2493024"/>
              <a:ext cx="838200" cy="188206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 rot="1252418">
            <a:off x="1264684" y="3741054"/>
            <a:ext cx="846552" cy="700770"/>
            <a:chOff x="1873247" y="1980460"/>
            <a:chExt cx="846552" cy="700770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1873247" y="1980460"/>
              <a:ext cx="670418" cy="590223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21080936">
              <a:off x="1881599" y="2493024"/>
              <a:ext cx="838200" cy="188206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 rot="20672655">
            <a:off x="3034569" y="4262202"/>
            <a:ext cx="846552" cy="700770"/>
            <a:chOff x="1873247" y="1980460"/>
            <a:chExt cx="846552" cy="700770"/>
          </a:xfrm>
        </p:grpSpPr>
        <p:cxnSp>
          <p:nvCxnSpPr>
            <p:cNvPr id="93" name="Straight Connector 92"/>
            <p:cNvCxnSpPr/>
            <p:nvPr/>
          </p:nvCxnSpPr>
          <p:spPr>
            <a:xfrm flipV="1">
              <a:off x="1873247" y="1980460"/>
              <a:ext cx="670418" cy="590223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21080936">
              <a:off x="1881599" y="2493024"/>
              <a:ext cx="838200" cy="188206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 rot="181424">
            <a:off x="4240410" y="3643674"/>
            <a:ext cx="846552" cy="700770"/>
            <a:chOff x="1873247" y="1980460"/>
            <a:chExt cx="846552" cy="700770"/>
          </a:xfrm>
        </p:grpSpPr>
        <p:cxnSp>
          <p:nvCxnSpPr>
            <p:cNvPr id="130" name="Straight Connector 129"/>
            <p:cNvCxnSpPr/>
            <p:nvPr/>
          </p:nvCxnSpPr>
          <p:spPr>
            <a:xfrm flipV="1">
              <a:off x="1873247" y="1980460"/>
              <a:ext cx="670418" cy="590223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rot="21080936">
              <a:off x="1881599" y="2493024"/>
              <a:ext cx="838200" cy="188206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 rot="3373687">
            <a:off x="2107484" y="4080890"/>
            <a:ext cx="840742" cy="696886"/>
            <a:chOff x="1879057" y="1984344"/>
            <a:chExt cx="840742" cy="696886"/>
          </a:xfrm>
        </p:grpSpPr>
        <p:cxnSp>
          <p:nvCxnSpPr>
            <p:cNvPr id="136" name="Straight Connector 135"/>
            <p:cNvCxnSpPr/>
            <p:nvPr/>
          </p:nvCxnSpPr>
          <p:spPr>
            <a:xfrm flipV="1">
              <a:off x="1879057" y="1984344"/>
              <a:ext cx="670418" cy="590223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21080936">
              <a:off x="1881599" y="2493024"/>
              <a:ext cx="838200" cy="188206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Rectangle 176"/>
          <p:cNvSpPr/>
          <p:nvPr/>
        </p:nvSpPr>
        <p:spPr>
          <a:xfrm>
            <a:off x="128551" y="5585936"/>
            <a:ext cx="88707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Laube</a:t>
            </a:r>
            <a:r>
              <a:rPr lang="en-US" sz="1400" dirty="0"/>
              <a:t> </a:t>
            </a:r>
            <a:r>
              <a:rPr lang="en-US" sz="1400" dirty="0" smtClean="0"/>
              <a:t>and </a:t>
            </a:r>
            <a:r>
              <a:rPr lang="en-US" sz="1400" dirty="0" err="1" smtClean="0"/>
              <a:t>Imfeld</a:t>
            </a:r>
            <a:r>
              <a:rPr lang="en-US" sz="1400" dirty="0"/>
              <a:t>: </a:t>
            </a:r>
            <a:r>
              <a:rPr lang="en-US" sz="1400" u="sng" dirty="0" smtClean="0">
                <a:solidFill>
                  <a:srgbClr val="FF0000"/>
                </a:solidFill>
              </a:rPr>
              <a:t>REMO</a:t>
            </a:r>
            <a:r>
              <a:rPr lang="en-US" sz="1400" u="sng" dirty="0" smtClean="0"/>
              <a:t>:  Analyzing </a:t>
            </a:r>
            <a:r>
              <a:rPr lang="en-US" sz="1400" u="sng" dirty="0"/>
              <a:t>Relative Motion within Groups of </a:t>
            </a:r>
            <a:r>
              <a:rPr lang="en-US" sz="1400" u="sng" dirty="0" err="1"/>
              <a:t>Trackable</a:t>
            </a:r>
            <a:r>
              <a:rPr lang="en-US" sz="1400" u="sng" dirty="0"/>
              <a:t> Moving Point Objects</a:t>
            </a:r>
            <a:r>
              <a:rPr lang="en-US" sz="1400" dirty="0"/>
              <a:t>. </a:t>
            </a:r>
            <a:r>
              <a:rPr lang="en-US" sz="1400" dirty="0" err="1"/>
              <a:t>GIScience</a:t>
            </a:r>
            <a:r>
              <a:rPr lang="en-US" sz="1400" dirty="0"/>
              <a:t> </a:t>
            </a:r>
            <a:r>
              <a:rPr lang="en-US" sz="1400" dirty="0" smtClean="0"/>
              <a:t>2002</a:t>
            </a:r>
            <a:endParaRPr lang="en-US" sz="1400" dirty="0"/>
          </a:p>
          <a:p>
            <a:r>
              <a:rPr lang="en-US" sz="1400" dirty="0" err="1" smtClean="0"/>
              <a:t>Andersson</a:t>
            </a:r>
            <a:r>
              <a:rPr lang="en-US" sz="1400" dirty="0"/>
              <a:t>, </a:t>
            </a:r>
            <a:r>
              <a:rPr lang="en-US" sz="1400" dirty="0" err="1" smtClean="0"/>
              <a:t>Gudmundsson</a:t>
            </a:r>
            <a:r>
              <a:rPr lang="en-US" sz="1400" dirty="0"/>
              <a:t>, </a:t>
            </a:r>
            <a:r>
              <a:rPr lang="en-US" sz="1400" dirty="0" err="1" smtClean="0"/>
              <a:t>Laube</a:t>
            </a:r>
            <a:r>
              <a:rPr lang="en-US" sz="1400" dirty="0"/>
              <a:t>, </a:t>
            </a:r>
            <a:r>
              <a:rPr lang="en-US" sz="1400" dirty="0" smtClean="0"/>
              <a:t>and </a:t>
            </a:r>
            <a:r>
              <a:rPr lang="en-US" sz="1400" dirty="0" err="1" smtClean="0"/>
              <a:t>Wolle</a:t>
            </a:r>
            <a:r>
              <a:rPr lang="en-US" sz="1400" dirty="0"/>
              <a:t>: </a:t>
            </a:r>
            <a:r>
              <a:rPr lang="en-US" sz="1400" u="sng" dirty="0"/>
              <a:t>Reporting Leaders and Followers among Trajectories of Moving Point Objects</a:t>
            </a:r>
            <a:r>
              <a:rPr lang="en-US" sz="1400" dirty="0"/>
              <a:t>. </a:t>
            </a:r>
            <a:r>
              <a:rPr lang="en-US" sz="1400" dirty="0" err="1"/>
              <a:t>GeoInformatica</a:t>
            </a:r>
            <a:r>
              <a:rPr lang="en-US" sz="1400" dirty="0"/>
              <a:t> 12(4</a:t>
            </a:r>
            <a:r>
              <a:rPr lang="en-US" sz="1400" dirty="0" smtClean="0"/>
              <a:t>) 2008</a:t>
            </a:r>
            <a:endParaRPr lang="en-US" sz="1400" dirty="0"/>
          </a:p>
        </p:txBody>
      </p:sp>
      <p:sp>
        <p:nvSpPr>
          <p:cNvPr id="178" name="TextBox 177"/>
          <p:cNvSpPr txBox="1"/>
          <p:nvPr/>
        </p:nvSpPr>
        <p:spPr>
          <a:xfrm>
            <a:off x="402503" y="1459468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Three parameters to define </a:t>
            </a:r>
            <a:r>
              <a:rPr lang="en-US" dirty="0" smtClean="0">
                <a:solidFill>
                  <a:srgbClr val="FF0000"/>
                </a:solidFill>
              </a:rPr>
              <a:t>front region</a:t>
            </a:r>
            <a:r>
              <a:rPr lang="en-US" dirty="0" smtClean="0"/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57200" y="2907268"/>
            <a:ext cx="564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Problem: </a:t>
            </a:r>
            <a:r>
              <a:rPr lang="en-US" dirty="0">
                <a:solidFill>
                  <a:srgbClr val="FF0000"/>
                </a:solidFill>
              </a:rPr>
              <a:t>Leader may not necessarily be in the front region</a:t>
            </a:r>
          </a:p>
        </p:txBody>
      </p:sp>
    </p:spTree>
    <p:extLst>
      <p:ext uri="{BB962C8B-B14F-4D97-AF65-F5344CB8AC3E}">
        <p14:creationId xmlns:p14="http://schemas.microsoft.com/office/powerpoint/2010/main" val="135398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Previous Work: Correlation-Based 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5178" t="33017" r="36721" b="26849"/>
          <a:stretch/>
        </p:blipFill>
        <p:spPr>
          <a:xfrm>
            <a:off x="5587250" y="1929117"/>
            <a:ext cx="2413043" cy="11531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46983" t="33017" r="7683" b="26849"/>
          <a:stretch/>
        </p:blipFill>
        <p:spPr>
          <a:xfrm>
            <a:off x="5702986" y="3148743"/>
            <a:ext cx="2274223" cy="115318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6370912" y="2005317"/>
            <a:ext cx="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13912" y="2005317"/>
            <a:ext cx="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37512" y="3224517"/>
            <a:ext cx="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80512" y="3224517"/>
            <a:ext cx="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707938" y="2723598"/>
            <a:ext cx="155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starting point </a:t>
            </a:r>
            <a:r>
              <a:rPr lang="en-US" dirty="0" smtClean="0">
                <a:solidFill>
                  <a:srgbClr val="008000"/>
                </a:solidFill>
              </a:rPr>
              <a:t>i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64739" y="1579127"/>
            <a:ext cx="163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window </a:t>
            </a:r>
            <a:r>
              <a:rPr lang="en-US" dirty="0" smtClean="0">
                <a:solidFill>
                  <a:srgbClr val="008000"/>
                </a:solidFill>
              </a:rPr>
              <a:t>w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6370912" y="2666752"/>
            <a:ext cx="0" cy="1472165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837512" y="3986517"/>
            <a:ext cx="533400" cy="0"/>
          </a:xfrm>
          <a:prstGeom prst="straightConnector1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587250" y="4117266"/>
            <a:ext cx="102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lag </a:t>
            </a:r>
            <a:r>
              <a:rPr lang="en-US" dirty="0" smtClean="0">
                <a:solidFill>
                  <a:srgbClr val="008000"/>
                </a:solidFill>
              </a:rPr>
              <a:t>l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6370912" y="2081517"/>
            <a:ext cx="1143000" cy="0"/>
          </a:xfrm>
          <a:prstGeom prst="straightConnector1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134897" y="2200912"/>
            <a:ext cx="34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8125252" y="3496312"/>
            <a:ext cx="32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15" y="2844842"/>
            <a:ext cx="3342654" cy="5676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33" y="3433288"/>
            <a:ext cx="4267200" cy="752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961" y="1614850"/>
            <a:ext cx="4104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 Correlation:</a:t>
            </a:r>
          </a:p>
          <a:p>
            <a:r>
              <a:rPr lang="en-US" dirty="0" smtClean="0"/>
              <a:t>A frequently used method in time series to measure the similarity between lagged time series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1436" y="4138917"/>
            <a:ext cx="79921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Problem: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Assume a </a:t>
            </a:r>
            <a:r>
              <a:rPr lang="en-US" dirty="0" smtClean="0">
                <a:solidFill>
                  <a:srgbClr val="FF0000"/>
                </a:solidFill>
              </a:rPr>
              <a:t>constant time lag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Enumerating three parameters will report many </a:t>
            </a:r>
            <a:r>
              <a:rPr lang="en-US" dirty="0" smtClean="0">
                <a:solidFill>
                  <a:srgbClr val="FF0000"/>
                </a:solidFill>
              </a:rPr>
              <a:t>duplicate time intervals</a:t>
            </a:r>
            <a:r>
              <a:rPr lang="en-US" dirty="0" smtClean="0"/>
              <a:t>, cannot dig out the true interval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Expensive time: O(n</a:t>
            </a:r>
            <a:r>
              <a:rPr lang="en-US" baseline="30000" dirty="0"/>
              <a:t>4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6200" y="6400800"/>
            <a:ext cx="8870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Shirabe</a:t>
            </a:r>
            <a:r>
              <a:rPr lang="en-US" sz="1400" dirty="0" smtClean="0"/>
              <a:t>. </a:t>
            </a:r>
            <a:r>
              <a:rPr lang="en-US" sz="1400" dirty="0"/>
              <a:t>"Correlation analysis of discrete motions." </a:t>
            </a:r>
            <a:r>
              <a:rPr lang="en-US" sz="1400" i="1" dirty="0"/>
              <a:t>Geographic Information Science</a:t>
            </a:r>
            <a:r>
              <a:rPr lang="en-US" sz="1400" dirty="0" smtClean="0"/>
              <a:t>. </a:t>
            </a:r>
            <a:r>
              <a:rPr lang="en-US" sz="1400" dirty="0"/>
              <a:t>2006. </a:t>
            </a:r>
          </a:p>
        </p:txBody>
      </p:sp>
    </p:spTree>
    <p:extLst>
      <p:ext uri="{BB962C8B-B14F-4D97-AF65-F5344CB8AC3E}">
        <p14:creationId xmlns:p14="http://schemas.microsoft.com/office/powerpoint/2010/main" val="690990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Dynamic Time Warping Idea to Handle Varying Time Lags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Content Placeholder 1"/>
          <p:cNvPicPr>
            <a:picLocks noChangeAspect="1"/>
          </p:cNvPicPr>
          <p:nvPr/>
        </p:nvPicPr>
        <p:blipFill rotWithShape="1">
          <a:blip r:embed="rId2"/>
          <a:srcRect l="8431" r="5892" b="52416"/>
          <a:stretch/>
        </p:blipFill>
        <p:spPr>
          <a:xfrm>
            <a:off x="2422409" y="1344143"/>
            <a:ext cx="4217387" cy="176503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32151" y="3291818"/>
            <a:ext cx="5905500" cy="3358519"/>
            <a:chOff x="838200" y="3559823"/>
            <a:chExt cx="5421855" cy="304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3559823"/>
              <a:ext cx="5421855" cy="30480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295401" y="4347229"/>
              <a:ext cx="1828800" cy="672035"/>
              <a:chOff x="228600" y="4738165"/>
              <a:chExt cx="1828800" cy="672035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391788" y="5143273"/>
                <a:ext cx="572182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394583" y="4738165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</a:t>
                </a:r>
                <a:r>
                  <a:rPr lang="en-US" baseline="-25000" dirty="0" smtClean="0"/>
                  <a:t>max</a:t>
                </a:r>
                <a:endParaRPr lang="en-US" baseline="-250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146417" y="4876800"/>
                <a:ext cx="8750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</a:t>
                </a:r>
                <a:r>
                  <a:rPr lang="en-US" baseline="-25000" dirty="0" smtClean="0"/>
                  <a:t>max</a:t>
                </a:r>
                <a:r>
                  <a:rPr lang="en-US" dirty="0" smtClean="0"/>
                  <a:t> = 3</a:t>
                </a:r>
                <a:endParaRPr lang="en-US" dirty="0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84523" y="5040415"/>
                <a:ext cx="0" cy="2057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957951" y="5040415"/>
                <a:ext cx="0" cy="2057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 14"/>
              <p:cNvSpPr/>
              <p:nvPr/>
            </p:nvSpPr>
            <p:spPr>
              <a:xfrm>
                <a:off x="228600" y="4738165"/>
                <a:ext cx="1828800" cy="672035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Rectangle 15"/>
          <p:cNvSpPr/>
          <p:nvPr/>
        </p:nvSpPr>
        <p:spPr>
          <a:xfrm>
            <a:off x="115613" y="3404544"/>
            <a:ext cx="437718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FF0000"/>
                </a:solidFill>
              </a:rPr>
              <a:t>following pair</a:t>
            </a:r>
            <a:r>
              <a:rPr lang="en-US" sz="2400" dirty="0" smtClean="0"/>
              <a:t>: </a:t>
            </a:r>
            <a:r>
              <a:rPr lang="en-US" sz="2400" dirty="0" err="1" smtClean="0"/>
              <a:t>ri</a:t>
            </a:r>
            <a:r>
              <a:rPr lang="en-US" sz="2400" dirty="0" smtClean="0"/>
              <a:t> follows </a:t>
            </a:r>
            <a:r>
              <a:rPr lang="en-US" sz="2400" dirty="0" err="1" smtClean="0"/>
              <a:t>sj</a:t>
            </a:r>
            <a:endParaRPr lang="en-US" sz="2400" dirty="0" smtClean="0"/>
          </a:p>
          <a:p>
            <a:r>
              <a:rPr lang="en-US" sz="2400" dirty="0" smtClean="0"/>
              <a:t>(1) dist</a:t>
            </a:r>
            <a:r>
              <a:rPr lang="en-US" sz="2400" dirty="0"/>
              <a:t>(</a:t>
            </a:r>
            <a:r>
              <a:rPr lang="en-US" sz="2400" dirty="0" err="1"/>
              <a:t>ri</a:t>
            </a:r>
            <a:r>
              <a:rPr lang="en-US" sz="2400" dirty="0"/>
              <a:t>, </a:t>
            </a:r>
            <a:r>
              <a:rPr lang="en-US" sz="2400" dirty="0" err="1"/>
              <a:t>sj</a:t>
            </a:r>
            <a:r>
              <a:rPr lang="en-US" sz="2400" dirty="0"/>
              <a:t>) ≤ </a:t>
            </a:r>
            <a:r>
              <a:rPr lang="en-US" sz="2400" dirty="0" smtClean="0">
                <a:solidFill>
                  <a:srgbClr val="FF0000"/>
                </a:solidFill>
              </a:rPr>
              <a:t>d</a:t>
            </a:r>
            <a:r>
              <a:rPr lang="en-US" sz="2400" baseline="-25000" dirty="0" smtClean="0">
                <a:solidFill>
                  <a:srgbClr val="FF0000"/>
                </a:solidFill>
              </a:rPr>
              <a:t>max</a:t>
            </a:r>
          </a:p>
          <a:p>
            <a:r>
              <a:rPr lang="en-US" sz="2400" dirty="0" smtClean="0"/>
              <a:t>(2) 0&lt; </a:t>
            </a:r>
            <a:r>
              <a:rPr lang="en-US" sz="2400" dirty="0" err="1" smtClean="0"/>
              <a:t>i</a:t>
            </a:r>
            <a:r>
              <a:rPr lang="en-US" sz="2400" dirty="0" smtClean="0"/>
              <a:t>-j </a:t>
            </a:r>
            <a:r>
              <a:rPr lang="en-US" sz="2400" dirty="0"/>
              <a:t>≤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l</a:t>
            </a:r>
            <a:r>
              <a:rPr lang="en-US" sz="2400" baseline="-25000" dirty="0" smtClean="0">
                <a:solidFill>
                  <a:srgbClr val="FF0000"/>
                </a:solidFill>
              </a:rPr>
              <a:t>max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0569" y="5710019"/>
            <a:ext cx="245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green lines indicate following pair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955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 Following Intervals using Local Sequence Alignment (LSA)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Find </a:t>
            </a:r>
            <a:r>
              <a:rPr lang="en-US" sz="2400" dirty="0" smtClean="0"/>
              <a:t>following time </a:t>
            </a:r>
            <a:r>
              <a:rPr lang="en-US" sz="2400" dirty="0">
                <a:solidFill>
                  <a:srgbClr val="FF0000"/>
                </a:solidFill>
              </a:rPr>
              <a:t>intervals</a:t>
            </a:r>
            <a:r>
              <a:rPr lang="en-US" sz="2400" dirty="0"/>
              <a:t> </a:t>
            </a:r>
            <a:r>
              <a:rPr lang="en-US" sz="2400" dirty="0" smtClean="0"/>
              <a:t>= </a:t>
            </a:r>
            <a:r>
              <a:rPr lang="en-US" sz="2400" dirty="0"/>
              <a:t>best </a:t>
            </a:r>
            <a:r>
              <a:rPr lang="en-US" sz="2400" dirty="0">
                <a:solidFill>
                  <a:srgbClr val="FF0000"/>
                </a:solidFill>
              </a:rPr>
              <a:t>local</a:t>
            </a:r>
            <a:r>
              <a:rPr lang="en-US" sz="2400" dirty="0"/>
              <a:t> sequence </a:t>
            </a:r>
            <a:r>
              <a:rPr lang="en-US" sz="2400" dirty="0" smtClean="0"/>
              <a:t>alignment</a:t>
            </a:r>
          </a:p>
          <a:p>
            <a:pPr lvl="1"/>
            <a:r>
              <a:rPr lang="en-US" sz="2000" dirty="0" smtClean="0"/>
              <a:t>DTW (minimize distances) </a:t>
            </a:r>
            <a:r>
              <a:rPr lang="en-US" sz="2000" dirty="0" smtClean="0">
                <a:sym typeface="Wingdings"/>
              </a:rPr>
              <a:t> LSA (maximize </a:t>
            </a:r>
            <a:r>
              <a:rPr lang="en-US" sz="2000" dirty="0" err="1" smtClean="0">
                <a:sym typeface="Wingdings"/>
              </a:rPr>
              <a:t>matchings</a:t>
            </a:r>
            <a:r>
              <a:rPr lang="en-US" sz="2000" dirty="0" smtClean="0">
                <a:sym typeface="Wingdings"/>
              </a:rPr>
              <a:t>)</a:t>
            </a:r>
            <a:endParaRPr lang="en-US" sz="2000" dirty="0" smtClean="0"/>
          </a:p>
          <a:p>
            <a:pPr lvl="1"/>
            <a:r>
              <a:rPr lang="en-US" sz="2000" dirty="0" smtClean="0">
                <a:sym typeface="Wingdings"/>
              </a:rPr>
              <a:t>Use dynamic programming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508" t="46396"/>
          <a:stretch/>
        </p:blipFill>
        <p:spPr>
          <a:xfrm>
            <a:off x="304800" y="2955914"/>
            <a:ext cx="2475059" cy="844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8157"/>
          <a:stretch/>
        </p:blipFill>
        <p:spPr>
          <a:xfrm>
            <a:off x="3147826" y="2832421"/>
            <a:ext cx="5996174" cy="106857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62000" y="3220352"/>
            <a:ext cx="0" cy="589648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62200" y="3200400"/>
            <a:ext cx="0" cy="589648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14" y="3897822"/>
            <a:ext cx="4000086" cy="2172636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4015705"/>
            <a:ext cx="4700774" cy="1397898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4191000" y="5498022"/>
            <a:ext cx="451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Optimal matching:  R[3:14] match with S[1:13]</a:t>
            </a:r>
          </a:p>
        </p:txBody>
      </p:sp>
    </p:spTree>
    <p:extLst>
      <p:ext uri="{BB962C8B-B14F-4D97-AF65-F5344CB8AC3E}">
        <p14:creationId xmlns:p14="http://schemas.microsoft.com/office/powerpoint/2010/main" val="23621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447800"/>
            <a:ext cx="6212170" cy="3490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LSA “Greedily” Maximizes Alignment Score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C6E6-65F9-D34F-9F68-BDC579EEB91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81200"/>
            <a:ext cx="3962400" cy="1178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965" y="1597307"/>
            <a:ext cx="451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Optimal matching:  R[3:14] match with S[1:13]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0" y="3490687"/>
            <a:ext cx="1828800" cy="1432859"/>
          </a:xfrm>
          <a:prstGeom prst="ellipse">
            <a:avLst/>
          </a:prstGeom>
          <a:solidFill>
            <a:srgbClr val="FFFF00">
              <a:alpha val="15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12" y="4267200"/>
            <a:ext cx="296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R[12:14] moves with S[12:14]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5181600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Problem with LSA: can</a:t>
            </a:r>
            <a:r>
              <a:rPr lang="en-US" sz="2800" u="sng" dirty="0" smtClean="0"/>
              <a:t>not</a:t>
            </a:r>
            <a:r>
              <a:rPr lang="en-US" sz="2800" dirty="0" smtClean="0"/>
              <a:t> differentiate “</a:t>
            </a:r>
            <a:r>
              <a:rPr lang="en-US" sz="2800" dirty="0" smtClean="0">
                <a:solidFill>
                  <a:srgbClr val="FF0000"/>
                </a:solidFill>
              </a:rPr>
              <a:t>following</a:t>
            </a:r>
            <a:r>
              <a:rPr lang="en-US" sz="2800" dirty="0" smtClean="0"/>
              <a:t>” from “</a:t>
            </a:r>
            <a:r>
              <a:rPr lang="en-US" sz="2800" dirty="0" smtClean="0">
                <a:solidFill>
                  <a:srgbClr val="FF0000"/>
                </a:solidFill>
              </a:rPr>
              <a:t>moving together</a:t>
            </a:r>
            <a:r>
              <a:rPr lang="en-US" sz="2800" dirty="0" smtClean="0"/>
              <a:t>”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7521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50005</TotalTime>
  <Words>1453</Words>
  <Application>Microsoft Macintosh PowerPoint</Application>
  <PresentationFormat>On-screen Show (4:3)</PresentationFormat>
  <Paragraphs>242</Paragraphs>
  <Slides>28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Mining Following Relationships in Movement Data</vt:lpstr>
      <vt:lpstr>Booming Age of Spatial and Temporal Data</vt:lpstr>
      <vt:lpstr>Moving Object Relational Patterns</vt:lpstr>
      <vt:lpstr>Challenges in Detecting Following Patterns</vt:lpstr>
      <vt:lpstr>Previous Work: Find Following Patterns Using Front Region</vt:lpstr>
      <vt:lpstr>Previous Work: Correlation-Based Method</vt:lpstr>
      <vt:lpstr>Dynamic Time Warping Idea to Handle Varying Time Lags</vt:lpstr>
      <vt:lpstr>Find Following Intervals using Local Sequence Alignment (LSA)</vt:lpstr>
      <vt:lpstr>LSA “Greedily” Maximizes Alignment Score</vt:lpstr>
      <vt:lpstr>Local Minimizer to Differentiate “Following” from “Moving Together”</vt:lpstr>
      <vt:lpstr>Significant Following Time Interval</vt:lpstr>
      <vt:lpstr>Significant Following Time Interval</vt:lpstr>
      <vt:lpstr>Experiments: Method for Comparison</vt:lpstr>
      <vt:lpstr>Synthetic Dataset for Effectiveness Evaluation</vt:lpstr>
      <vt:lpstr>Case Studies on Real Baboon Data</vt:lpstr>
      <vt:lpstr>REMO Reports Many Small Intervals</vt:lpstr>
      <vt:lpstr>Correlation-based Method Reports Many Duplicate intervals</vt:lpstr>
      <vt:lpstr>LSA is Sensitive to Distance Parameter</vt:lpstr>
      <vt:lpstr>Summary</vt:lpstr>
      <vt:lpstr>Future Work: Understand the Context</vt:lpstr>
      <vt:lpstr>Future Work: From Pairs to Social Network</vt:lpstr>
      <vt:lpstr>PowerPoint Presentation</vt:lpstr>
      <vt:lpstr>PowerPoint Presentation</vt:lpstr>
      <vt:lpstr>Significant Following Time Interval</vt:lpstr>
      <vt:lpstr>Maximal Segment = the Following Time Intervals</vt:lpstr>
      <vt:lpstr>Reverse Test</vt:lpstr>
      <vt:lpstr>Reverse Test Modifies Following Score</vt:lpstr>
      <vt:lpstr>Case Study for Method Comparison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Swarm: Mining Relaxed Temporal Moving</dc:title>
  <dc:creator>Zhenhui Li</dc:creator>
  <cp:lastModifiedBy>Zhenhui Jessie Li</cp:lastModifiedBy>
  <cp:revision>1173</cp:revision>
  <dcterms:created xsi:type="dcterms:W3CDTF">2010-10-26T23:21:41Z</dcterms:created>
  <dcterms:modified xsi:type="dcterms:W3CDTF">2014-03-14T20:59:32Z</dcterms:modified>
</cp:coreProperties>
</file>